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80"/>
  </p:notesMasterIdLst>
  <p:sldIdLst>
    <p:sldId id="257" r:id="rId2"/>
    <p:sldId id="258" r:id="rId3"/>
    <p:sldId id="259" r:id="rId4"/>
    <p:sldId id="260" r:id="rId5"/>
    <p:sldId id="261" r:id="rId6"/>
    <p:sldId id="262" r:id="rId7"/>
    <p:sldId id="263" r:id="rId8"/>
    <p:sldId id="264" r:id="rId9"/>
    <p:sldId id="316" r:id="rId10"/>
    <p:sldId id="320" r:id="rId11"/>
    <p:sldId id="322" r:id="rId12"/>
    <p:sldId id="323" r:id="rId13"/>
    <p:sldId id="324" r:id="rId14"/>
    <p:sldId id="325" r:id="rId15"/>
    <p:sldId id="326" r:id="rId16"/>
    <p:sldId id="327" r:id="rId17"/>
    <p:sldId id="328" r:id="rId18"/>
    <p:sldId id="274" r:id="rId19"/>
    <p:sldId id="275" r:id="rId20"/>
    <p:sldId id="276" r:id="rId21"/>
    <p:sldId id="277" r:id="rId22"/>
    <p:sldId id="354" r:id="rId23"/>
    <p:sldId id="364" r:id="rId24"/>
    <p:sldId id="355" r:id="rId25"/>
    <p:sldId id="356" r:id="rId26"/>
    <p:sldId id="357" r:id="rId27"/>
    <p:sldId id="358" r:id="rId28"/>
    <p:sldId id="359" r:id="rId29"/>
    <p:sldId id="365" r:id="rId30"/>
    <p:sldId id="288" r:id="rId31"/>
    <p:sldId id="289" r:id="rId32"/>
    <p:sldId id="290" r:id="rId33"/>
    <p:sldId id="291" r:id="rId34"/>
    <p:sldId id="360" r:id="rId35"/>
    <p:sldId id="361" r:id="rId36"/>
    <p:sldId id="362" r:id="rId37"/>
    <p:sldId id="329" r:id="rId38"/>
    <p:sldId id="330" r:id="rId39"/>
    <p:sldId id="331" r:id="rId40"/>
    <p:sldId id="304" r:id="rId41"/>
    <p:sldId id="305" r:id="rId42"/>
    <p:sldId id="306" r:id="rId43"/>
    <p:sldId id="307" r:id="rId44"/>
    <p:sldId id="332" r:id="rId45"/>
    <p:sldId id="333" r:id="rId46"/>
    <p:sldId id="334" r:id="rId47"/>
    <p:sldId id="337" r:id="rId48"/>
    <p:sldId id="335" r:id="rId49"/>
    <p:sldId id="336" r:id="rId50"/>
    <p:sldId id="363" r:id="rId51"/>
    <p:sldId id="308" r:id="rId52"/>
    <p:sldId id="309" r:id="rId53"/>
    <p:sldId id="310" r:id="rId54"/>
    <p:sldId id="311" r:id="rId55"/>
    <p:sldId id="318" r:id="rId56"/>
    <p:sldId id="338" r:id="rId57"/>
    <p:sldId id="339" r:id="rId58"/>
    <p:sldId id="340" r:id="rId59"/>
    <p:sldId id="341" r:id="rId60"/>
    <p:sldId id="342" r:id="rId61"/>
    <p:sldId id="343" r:id="rId62"/>
    <p:sldId id="344" r:id="rId63"/>
    <p:sldId id="345" r:id="rId64"/>
    <p:sldId id="346" r:id="rId65"/>
    <p:sldId id="312" r:id="rId66"/>
    <p:sldId id="313" r:id="rId67"/>
    <p:sldId id="314" r:id="rId68"/>
    <p:sldId id="315" r:id="rId69"/>
    <p:sldId id="319" r:id="rId70"/>
    <p:sldId id="347" r:id="rId71"/>
    <p:sldId id="348" r:id="rId72"/>
    <p:sldId id="352" r:id="rId73"/>
    <p:sldId id="349" r:id="rId74"/>
    <p:sldId id="353" r:id="rId75"/>
    <p:sldId id="366" r:id="rId76"/>
    <p:sldId id="350" r:id="rId77"/>
    <p:sldId id="351" r:id="rId78"/>
    <p:sldId id="367" r:id="rId7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73" autoAdjust="0"/>
    <p:restoredTop sz="94660"/>
  </p:normalViewPr>
  <p:slideViewPr>
    <p:cSldViewPr>
      <p:cViewPr varScale="1">
        <p:scale>
          <a:sx n="69" d="100"/>
          <a:sy n="69" d="100"/>
        </p:scale>
        <p:origin x="1248"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437845-683A-4163-9047-923AC94E5C82}" type="datetimeFigureOut">
              <a:rPr lang="en-US" smtClean="0"/>
              <a:pPr/>
              <a:t>11/14/2017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D03C1A-D886-4EC8-85DD-4A07AD8B183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20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32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42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100"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43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53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6D03C1A-D886-4EC8-85DD-4A07AD8B1831}" type="slidenum">
              <a:rPr lang="en-US" smtClean="0"/>
              <a:pPr/>
              <a:t>62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67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5416CA3-4B9C-48FF-8ABC-42DDB72ABD7C}" type="datetimeFigureOut">
              <a:rPr lang="en-US" smtClean="0"/>
              <a:pPr/>
              <a:t>11/14/2017</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8D75461-A89E-497C-B1A5-E166D85CB70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5416CA3-4B9C-48FF-8ABC-42DDB72ABD7C}" type="datetimeFigureOut">
              <a:rPr lang="en-US" smtClean="0"/>
              <a:pPr/>
              <a:t>11/14/2017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D75461-A89E-497C-B1A5-E166D85CB70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5416CA3-4B9C-48FF-8ABC-42DDB72ABD7C}" type="datetimeFigureOut">
              <a:rPr lang="en-US" smtClean="0"/>
              <a:pPr/>
              <a:t>11/14/2017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D75461-A89E-497C-B1A5-E166D85CB70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5416CA3-4B9C-48FF-8ABC-42DDB72ABD7C}" type="datetimeFigureOut">
              <a:rPr lang="en-US" smtClean="0"/>
              <a:pPr/>
              <a:t>11/14/2017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D75461-A89E-497C-B1A5-E166D85CB70F}" type="slidenum">
              <a:rPr lang="en-US" smtClean="0"/>
              <a:pPr/>
              <a:t>‹#›</a:t>
            </a:fld>
            <a:endParaRPr lang="en-US"/>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5416CA3-4B9C-48FF-8ABC-42DDB72ABD7C}" type="datetimeFigureOut">
              <a:rPr lang="en-US" smtClean="0"/>
              <a:pPr/>
              <a:t>11/14/2017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D75461-A89E-497C-B1A5-E166D85CB70F}"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5416CA3-4B9C-48FF-8ABC-42DDB72ABD7C}" type="datetimeFigureOut">
              <a:rPr lang="en-US" smtClean="0"/>
              <a:pPr/>
              <a:t>11/14/2017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D75461-A89E-497C-B1A5-E166D85CB70F}" type="slidenum">
              <a:rPr lang="en-US" smtClean="0"/>
              <a:pPr/>
              <a:t>‹#›</a:t>
            </a:fld>
            <a:endParaRPr lang="en-US"/>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5416CA3-4B9C-48FF-8ABC-42DDB72ABD7C}" type="datetimeFigureOut">
              <a:rPr lang="en-US" smtClean="0"/>
              <a:pPr/>
              <a:t>11/14/2017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D75461-A89E-497C-B1A5-E166D85CB70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5416CA3-4B9C-48FF-8ABC-42DDB72ABD7C}" type="datetimeFigureOut">
              <a:rPr lang="en-US" smtClean="0"/>
              <a:pPr/>
              <a:t>11/14/2017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8D75461-A89E-497C-B1A5-E166D85CB70F}" type="slidenum">
              <a:rPr lang="en-US" smtClean="0"/>
              <a:pPr/>
              <a:t>‹#›</a:t>
            </a:fld>
            <a:endParaRPr lang="en-US"/>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416CA3-4B9C-48FF-8ABC-42DDB72ABD7C}" type="datetimeFigureOut">
              <a:rPr lang="en-US" smtClean="0"/>
              <a:pPr/>
              <a:t>11/14/2017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D75461-A89E-497C-B1A5-E166D85CB70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25416CA3-4B9C-48FF-8ABC-42DDB72ABD7C}" type="datetimeFigureOut">
              <a:rPr lang="en-US" smtClean="0"/>
              <a:pPr/>
              <a:t>11/14/2017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D75461-A89E-497C-B1A5-E166D85CB70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5416CA3-4B9C-48FF-8ABC-42DDB72ABD7C}" type="datetimeFigureOut">
              <a:rPr lang="en-US" smtClean="0"/>
              <a:pPr/>
              <a:t>11/14/2017</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8D75461-A89E-497C-B1A5-E166D85CB70F}"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5416CA3-4B9C-48FF-8ABC-42DDB72ABD7C}" type="datetimeFigureOut">
              <a:rPr lang="en-US" smtClean="0"/>
              <a:pPr/>
              <a:t>11/14/2017</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8D75461-A89E-497C-B1A5-E166D85CB70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http://www.amnestyusa.org/death-penalty/death-penalty-in-states/page.do?id=1101153" TargetMode="External"/><Relationship Id="rId2" Type="http://schemas.openxmlformats.org/officeDocument/2006/relationships/image" Target="../media/image50.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04800" y="609600"/>
            <a:ext cx="3657600" cy="2362200"/>
          </a:xfrm>
          <a:prstGeom prst="rect">
            <a:avLst/>
          </a:prstGeom>
          <a:solidFill>
            <a:schemeClr val="accent1"/>
          </a:solidFill>
          <a:effectLst>
            <a:outerShdw blurRad="50800" dist="38100" dir="2700000" algn="tl" rotWithShape="0">
              <a:prstClr val="black">
                <a:alpha val="40000"/>
              </a:prstClr>
            </a:outerShdw>
          </a:effectLst>
          <a:scene3d>
            <a:camera prst="perspectiveRight"/>
            <a:lightRig rig="soft" dir="b">
              <a:rot lat="0" lon="0" rev="0"/>
            </a:lightRig>
          </a:scene3d>
          <a:sp3d prstMaterial="dkEdge">
            <a:bevelT w="63500" h="63500"/>
            <a:contourClr>
              <a:schemeClr val="dk1"/>
            </a:contourClr>
          </a:sp3d>
        </p:spPr>
        <p:style>
          <a:lnRef idx="0">
            <a:schemeClr val="dk1"/>
          </a:lnRef>
          <a:fillRef idx="3">
            <a:schemeClr val="dk1"/>
          </a:fillRef>
          <a:effectRef idx="3">
            <a:schemeClr val="dk1"/>
          </a:effectRef>
          <a:fontRef idx="minor">
            <a:schemeClr val="lt1"/>
          </a:fontRef>
        </p:style>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u="sng"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rPr>
              <a:t>Unit </a:t>
            </a:r>
            <a:r>
              <a:rPr lang="en-US" sz="4400" b="1" u="sng" noProof="0" dirty="0" smtClean="0">
                <a:solidFill>
                  <a:schemeClr val="bg1"/>
                </a:solidFill>
                <a:latin typeface="Times New Roman" pitchFamily="18" charset="0"/>
                <a:ea typeface="Times New Roman" pitchFamily="18" charset="0"/>
                <a:cs typeface="Times New Roman" pitchFamily="18" charset="0"/>
              </a:rPr>
              <a:t>5</a:t>
            </a:r>
            <a:endParaRPr lang="en-US" sz="4400" b="1" u="sng" dirty="0" smtClean="0">
              <a:solidFill>
                <a:schemeClr val="bg1"/>
              </a:solidFill>
              <a:latin typeface="Times New Roman" pitchFamily="18" charset="0"/>
              <a:ea typeface="Times New Roman" pitchFamily="18" charset="0"/>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chemeClr val="bg1"/>
                </a:solidFill>
                <a:latin typeface="Times New Roman" pitchFamily="18" charset="0"/>
                <a:ea typeface="Times New Roman" pitchFamily="18" charset="0"/>
                <a:cs typeface="Times New Roman" pitchFamily="18" charset="0"/>
              </a:rPr>
              <a:t>American Rights</a:t>
            </a:r>
            <a:endParaRPr kumimoji="0" lang="en-US" sz="4400" b="1"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1" u="none"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endParaRPr>
          </a:p>
        </p:txBody>
      </p:sp>
      <p:pic>
        <p:nvPicPr>
          <p:cNvPr id="5" name="Picture 4" descr="5.jpg"/>
          <p:cNvPicPr>
            <a:picLocks noChangeAspect="1"/>
          </p:cNvPicPr>
          <p:nvPr/>
        </p:nvPicPr>
        <p:blipFill>
          <a:blip r:embed="rId2" cstate="print"/>
          <a:stretch>
            <a:fillRect/>
          </a:stretch>
        </p:blipFill>
        <p:spPr>
          <a:xfrm>
            <a:off x="4876800" y="381000"/>
            <a:ext cx="4099142" cy="58674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143000"/>
            <a:ext cx="8229600" cy="4525963"/>
          </a:xfrm>
        </p:spPr>
        <p:txBody>
          <a:bodyPr/>
          <a:lstStyle/>
          <a:p>
            <a:r>
              <a:rPr lang="en-US" dirty="0" smtClean="0"/>
              <a:t>A “Grand Theme of Human History”</a:t>
            </a:r>
          </a:p>
          <a:p>
            <a:pPr lvl="1"/>
            <a:r>
              <a:rPr lang="en-US" dirty="0" smtClean="0"/>
              <a:t>Struggle between rights of people and the power of </a:t>
            </a:r>
            <a:r>
              <a:rPr lang="en-US" dirty="0" err="1" smtClean="0"/>
              <a:t>gov’t</a:t>
            </a:r>
            <a:r>
              <a:rPr lang="en-US" dirty="0" smtClean="0"/>
              <a:t> to interfere with or violate those rights</a:t>
            </a:r>
          </a:p>
          <a:p>
            <a:r>
              <a:rPr lang="en-US" dirty="0" smtClean="0"/>
              <a:t>Magna </a:t>
            </a:r>
            <a:r>
              <a:rPr lang="en-US" dirty="0" err="1" smtClean="0"/>
              <a:t>Carta</a:t>
            </a:r>
            <a:r>
              <a:rPr lang="en-US" dirty="0" smtClean="0"/>
              <a:t> &amp; English Bill of Rights</a:t>
            </a:r>
          </a:p>
          <a:p>
            <a:pPr lvl="1"/>
            <a:r>
              <a:rPr lang="en-US" dirty="0" smtClean="0"/>
              <a:t>Listed rights such as free speech in Parliament and right to petition the government</a:t>
            </a:r>
          </a:p>
          <a:p>
            <a:r>
              <a:rPr lang="en-US" dirty="0" smtClean="0"/>
              <a:t>American Bills of Rights</a:t>
            </a:r>
          </a:p>
          <a:p>
            <a:pPr lvl="1"/>
            <a:r>
              <a:rPr lang="en-US" dirty="0" smtClean="0"/>
              <a:t>Instead of ordinary legislation, states included bills of rights directly into their</a:t>
            </a:r>
          </a:p>
          <a:p>
            <a:pPr lvl="1">
              <a:buNone/>
            </a:pPr>
            <a:r>
              <a:rPr lang="en-US" dirty="0" smtClean="0"/>
              <a:t>   constitutions.</a:t>
            </a:r>
          </a:p>
          <a:p>
            <a:pPr lvl="1"/>
            <a:r>
              <a:rPr lang="en-US" dirty="0" smtClean="0"/>
              <a:t>Ex) Virginia Declaration of Rights</a:t>
            </a:r>
            <a:endParaRPr lang="en-US" dirty="0"/>
          </a:p>
        </p:txBody>
      </p:sp>
      <p:sp>
        <p:nvSpPr>
          <p:cNvPr id="3" name="Title 2"/>
          <p:cNvSpPr>
            <a:spLocks noGrp="1"/>
          </p:cNvSpPr>
          <p:nvPr>
            <p:ph type="title"/>
          </p:nvPr>
        </p:nvSpPr>
        <p:spPr/>
        <p:txBody>
          <a:bodyPr>
            <a:normAutofit fontScale="90000"/>
          </a:bodyPr>
          <a:lstStyle/>
          <a:p>
            <a:r>
              <a:rPr lang="en-US" dirty="0" smtClean="0"/>
              <a:t>Bills of Rights &amp; Their Evolution</a:t>
            </a:r>
            <a:endParaRPr lang="en-US" dirty="0"/>
          </a:p>
        </p:txBody>
      </p:sp>
      <p:pic>
        <p:nvPicPr>
          <p:cNvPr id="8194" name="Picture 2" descr="http://www.virginiamemory.com/docs/AdoptionVADeclarationRights.jpg"/>
          <p:cNvPicPr>
            <a:picLocks noChangeAspect="1" noChangeArrowheads="1"/>
          </p:cNvPicPr>
          <p:nvPr/>
        </p:nvPicPr>
        <p:blipFill>
          <a:blip r:embed="rId2" cstate="print"/>
          <a:srcRect/>
          <a:stretch>
            <a:fillRect/>
          </a:stretch>
        </p:blipFill>
        <p:spPr bwMode="auto">
          <a:xfrm>
            <a:off x="5257800" y="4594288"/>
            <a:ext cx="3886200" cy="226371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686800" cy="4525963"/>
          </a:xfrm>
        </p:spPr>
        <p:txBody>
          <a:bodyPr/>
          <a:lstStyle/>
          <a:p>
            <a:r>
              <a:rPr lang="en-US" dirty="0" smtClean="0"/>
              <a:t>Individuals</a:t>
            </a:r>
          </a:p>
          <a:p>
            <a:pPr lvl="1"/>
            <a:r>
              <a:rPr lang="en-US" dirty="0" smtClean="0"/>
              <a:t>Reflects natural rights philosophy that humans are autonomous and self-governing. </a:t>
            </a:r>
          </a:p>
          <a:p>
            <a:pPr lvl="1"/>
            <a:r>
              <a:rPr lang="en-US" dirty="0" smtClean="0"/>
              <a:t>Ex)  freedom of thought, privacy, and movement</a:t>
            </a:r>
          </a:p>
          <a:p>
            <a:r>
              <a:rPr lang="en-US" dirty="0" smtClean="0"/>
              <a:t>Classes or Categories of Individuals</a:t>
            </a:r>
          </a:p>
          <a:p>
            <a:pPr lvl="1"/>
            <a:r>
              <a:rPr lang="en-US" dirty="0" smtClean="0"/>
              <a:t>Most legal systems recognize groups such as children, veterans, disables, professional </a:t>
            </a:r>
          </a:p>
          <a:p>
            <a:pPr lvl="1">
              <a:buNone/>
            </a:pPr>
            <a:r>
              <a:rPr lang="en-US" dirty="0" smtClean="0"/>
              <a:t>   (ex. doctors)</a:t>
            </a:r>
          </a:p>
          <a:p>
            <a:r>
              <a:rPr lang="en-US" dirty="0" smtClean="0"/>
              <a:t>Institutions</a:t>
            </a:r>
          </a:p>
          <a:p>
            <a:pPr lvl="1"/>
            <a:r>
              <a:rPr lang="en-US" dirty="0" smtClean="0"/>
              <a:t>Ex) schools, governmental institutions, </a:t>
            </a:r>
          </a:p>
          <a:p>
            <a:pPr lvl="1">
              <a:buNone/>
            </a:pPr>
            <a:r>
              <a:rPr lang="en-US" dirty="0" smtClean="0"/>
              <a:t>   unions, universities, corporations</a:t>
            </a:r>
          </a:p>
          <a:p>
            <a:pPr lvl="1"/>
            <a:endParaRPr lang="en-US" dirty="0" smtClean="0"/>
          </a:p>
          <a:p>
            <a:endParaRPr lang="en-US" dirty="0" smtClean="0"/>
          </a:p>
          <a:p>
            <a:pPr lvl="1">
              <a:buNone/>
            </a:pPr>
            <a:endParaRPr lang="en-US" dirty="0"/>
          </a:p>
        </p:txBody>
      </p:sp>
      <p:sp>
        <p:nvSpPr>
          <p:cNvPr id="3" name="Title 2"/>
          <p:cNvSpPr>
            <a:spLocks noGrp="1"/>
          </p:cNvSpPr>
          <p:nvPr>
            <p:ph type="title"/>
          </p:nvPr>
        </p:nvSpPr>
        <p:spPr/>
        <p:txBody>
          <a:bodyPr/>
          <a:lstStyle/>
          <a:p>
            <a:r>
              <a:rPr lang="en-US" dirty="0" smtClean="0"/>
              <a:t>Who May Hold Rights?</a:t>
            </a:r>
            <a:endParaRPr lang="en-US" dirty="0"/>
          </a:p>
        </p:txBody>
      </p:sp>
      <p:pic>
        <p:nvPicPr>
          <p:cNvPr id="7170" name="Picture 2" descr="http://depts.washington.edu/labpics2/repository/d/3702-2/National+Maritime+Union+strike_+unclear+date+place_+by+Mel+K.jpg"/>
          <p:cNvPicPr>
            <a:picLocks noChangeAspect="1" noChangeArrowheads="1"/>
          </p:cNvPicPr>
          <p:nvPr/>
        </p:nvPicPr>
        <p:blipFill>
          <a:blip r:embed="rId2" cstate="print"/>
          <a:srcRect/>
          <a:stretch>
            <a:fillRect/>
          </a:stretch>
        </p:blipFill>
        <p:spPr bwMode="auto">
          <a:xfrm>
            <a:off x="6172200" y="3962400"/>
            <a:ext cx="2971800" cy="294602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686800" cy="4995672"/>
          </a:xfrm>
        </p:spPr>
        <p:txBody>
          <a:bodyPr>
            <a:normAutofit/>
          </a:bodyPr>
          <a:lstStyle/>
          <a:p>
            <a:r>
              <a:rPr lang="en-US" dirty="0" smtClean="0"/>
              <a:t>Personal Rights</a:t>
            </a:r>
          </a:p>
          <a:p>
            <a:pPr lvl="1"/>
            <a:r>
              <a:rPr lang="en-US" dirty="0" smtClean="0"/>
              <a:t>Provide for individual autonomy.  Rights to life, liberty, and property “God-given” or based on nature.</a:t>
            </a:r>
          </a:p>
          <a:p>
            <a:pPr lvl="1"/>
            <a:r>
              <a:rPr lang="en-US" dirty="0" smtClean="0"/>
              <a:t>Purpose of government is to protect those rights. </a:t>
            </a:r>
          </a:p>
          <a:p>
            <a:r>
              <a:rPr lang="en-US" dirty="0" smtClean="0"/>
              <a:t>Economic Rights </a:t>
            </a:r>
          </a:p>
          <a:p>
            <a:pPr lvl="1"/>
            <a:r>
              <a:rPr lang="en-US" dirty="0" smtClean="0"/>
              <a:t>Rights include choosing a profession, acquiring and disposing of property, enter contracts, create copyrights or patents, and joining unions.</a:t>
            </a:r>
          </a:p>
          <a:p>
            <a:r>
              <a:rPr lang="en-US" dirty="0" smtClean="0"/>
              <a:t>Political Rights</a:t>
            </a:r>
          </a:p>
          <a:p>
            <a:pPr lvl="1"/>
            <a:r>
              <a:rPr lang="en-US" dirty="0" smtClean="0"/>
              <a:t>Rights that address political</a:t>
            </a:r>
          </a:p>
          <a:p>
            <a:pPr lvl="1">
              <a:buNone/>
            </a:pPr>
            <a:r>
              <a:rPr lang="en-US" dirty="0" smtClean="0"/>
              <a:t>   participation such as the right to </a:t>
            </a:r>
          </a:p>
          <a:p>
            <a:pPr lvl="1">
              <a:buNone/>
            </a:pPr>
            <a:r>
              <a:rPr lang="en-US" dirty="0" smtClean="0"/>
              <a:t>  vote and engage in political activity.</a:t>
            </a:r>
            <a:endParaRPr lang="en-US" dirty="0"/>
          </a:p>
        </p:txBody>
      </p:sp>
      <p:sp>
        <p:nvSpPr>
          <p:cNvPr id="3" name="Title 2"/>
          <p:cNvSpPr>
            <a:spLocks noGrp="1"/>
          </p:cNvSpPr>
          <p:nvPr>
            <p:ph type="title"/>
          </p:nvPr>
        </p:nvSpPr>
        <p:spPr/>
        <p:txBody>
          <a:bodyPr/>
          <a:lstStyle/>
          <a:p>
            <a:r>
              <a:rPr lang="en-US" dirty="0" smtClean="0"/>
              <a:t>Common Categories of Rights</a:t>
            </a:r>
            <a:endParaRPr lang="en-US" dirty="0"/>
          </a:p>
        </p:txBody>
      </p:sp>
      <p:pic>
        <p:nvPicPr>
          <p:cNvPr id="6146" name="Picture 2" descr="http://solar.calfinder.com/assets/images/blog/democratic-convention.jpg"/>
          <p:cNvPicPr>
            <a:picLocks noChangeAspect="1" noChangeArrowheads="1"/>
          </p:cNvPicPr>
          <p:nvPr/>
        </p:nvPicPr>
        <p:blipFill>
          <a:blip r:embed="rId2" cstate="print"/>
          <a:srcRect/>
          <a:stretch>
            <a:fillRect/>
          </a:stretch>
        </p:blipFill>
        <p:spPr bwMode="auto">
          <a:xfrm>
            <a:off x="5791200" y="4343400"/>
            <a:ext cx="3352800" cy="25146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19200"/>
            <a:ext cx="9144000" cy="4525963"/>
          </a:xfrm>
        </p:spPr>
        <p:txBody>
          <a:bodyPr>
            <a:normAutofit lnSpcReduction="10000"/>
          </a:bodyPr>
          <a:lstStyle/>
          <a:p>
            <a:r>
              <a:rPr lang="en-US" dirty="0" smtClean="0"/>
              <a:t>Positive Rights</a:t>
            </a:r>
          </a:p>
          <a:p>
            <a:pPr lvl="1"/>
            <a:r>
              <a:rPr lang="en-US" dirty="0" smtClean="0"/>
              <a:t>Requires specific government action</a:t>
            </a:r>
          </a:p>
          <a:p>
            <a:pPr lvl="1"/>
            <a:r>
              <a:rPr lang="en-US" dirty="0" smtClean="0"/>
              <a:t>Ex) protection from criminal acts, access to public education</a:t>
            </a:r>
          </a:p>
          <a:p>
            <a:pPr lvl="1"/>
            <a:r>
              <a:rPr lang="en-US" dirty="0" smtClean="0"/>
              <a:t>In Bill of Rights </a:t>
            </a:r>
          </a:p>
          <a:p>
            <a:pPr lvl="2"/>
            <a:r>
              <a:rPr lang="en-US" dirty="0" smtClean="0"/>
              <a:t>6</a:t>
            </a:r>
            <a:r>
              <a:rPr lang="en-US" baseline="30000" dirty="0" smtClean="0"/>
              <a:t>th</a:t>
            </a:r>
            <a:r>
              <a:rPr lang="en-US" dirty="0" smtClean="0"/>
              <a:t> Amendment right of speedy and public trial</a:t>
            </a:r>
          </a:p>
          <a:p>
            <a:pPr lvl="2"/>
            <a:r>
              <a:rPr lang="en-US" dirty="0" smtClean="0"/>
              <a:t>7</a:t>
            </a:r>
            <a:r>
              <a:rPr lang="en-US" baseline="30000" dirty="0" smtClean="0"/>
              <a:t>th</a:t>
            </a:r>
            <a:r>
              <a:rPr lang="en-US" dirty="0" smtClean="0"/>
              <a:t> Amendment right to trial by jury</a:t>
            </a:r>
          </a:p>
          <a:p>
            <a:r>
              <a:rPr lang="en-US" dirty="0" smtClean="0"/>
              <a:t>Negative Rights</a:t>
            </a:r>
          </a:p>
          <a:p>
            <a:pPr lvl="1"/>
            <a:r>
              <a:rPr lang="en-US" dirty="0" smtClean="0"/>
              <a:t>Restricts government action</a:t>
            </a:r>
          </a:p>
          <a:p>
            <a:pPr lvl="1"/>
            <a:r>
              <a:rPr lang="en-US" dirty="0" smtClean="0"/>
              <a:t>Ex) 1</a:t>
            </a:r>
            <a:r>
              <a:rPr lang="en-US" baseline="30000" dirty="0" smtClean="0"/>
              <a:t>st</a:t>
            </a:r>
            <a:r>
              <a:rPr lang="en-US" dirty="0" smtClean="0"/>
              <a:t> Amendment restriction that </a:t>
            </a:r>
          </a:p>
          <a:p>
            <a:pPr lvl="1">
              <a:buNone/>
            </a:pPr>
            <a:r>
              <a:rPr lang="en-US" dirty="0" smtClean="0"/>
              <a:t>  “Congress shall make no law” that violates </a:t>
            </a:r>
          </a:p>
          <a:p>
            <a:pPr lvl="1">
              <a:buNone/>
            </a:pPr>
            <a:r>
              <a:rPr lang="en-US" dirty="0" smtClean="0"/>
              <a:t>    fundamental rights to freedom of speech, </a:t>
            </a:r>
          </a:p>
          <a:p>
            <a:pPr lvl="1">
              <a:buNone/>
            </a:pPr>
            <a:r>
              <a:rPr lang="en-US" dirty="0" smtClean="0"/>
              <a:t>    religion, press, assembly, and petition</a:t>
            </a:r>
            <a:endParaRPr lang="en-US" dirty="0"/>
          </a:p>
        </p:txBody>
      </p:sp>
      <p:sp>
        <p:nvSpPr>
          <p:cNvPr id="3" name="Title 2"/>
          <p:cNvSpPr>
            <a:spLocks noGrp="1"/>
          </p:cNvSpPr>
          <p:nvPr>
            <p:ph type="title"/>
          </p:nvPr>
        </p:nvSpPr>
        <p:spPr/>
        <p:txBody>
          <a:bodyPr>
            <a:normAutofit fontScale="90000"/>
          </a:bodyPr>
          <a:lstStyle/>
          <a:p>
            <a:r>
              <a:rPr lang="en-US" dirty="0" smtClean="0"/>
              <a:t>Government Action &amp; Restraint</a:t>
            </a:r>
            <a:endParaRPr lang="en-US" dirty="0"/>
          </a:p>
        </p:txBody>
      </p:sp>
      <p:pic>
        <p:nvPicPr>
          <p:cNvPr id="5124" name="Picture 4" descr="http://citizenchris.typepad.com/photos/uncategorized/2008/10/03/sarah_palin_wink.jpg"/>
          <p:cNvPicPr>
            <a:picLocks noChangeAspect="1" noChangeArrowheads="1"/>
          </p:cNvPicPr>
          <p:nvPr/>
        </p:nvPicPr>
        <p:blipFill>
          <a:blip r:embed="rId2" cstate="print"/>
          <a:srcRect/>
          <a:stretch>
            <a:fillRect/>
          </a:stretch>
        </p:blipFill>
        <p:spPr bwMode="auto">
          <a:xfrm>
            <a:off x="6248400" y="3352800"/>
            <a:ext cx="2895600" cy="327660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876800" cy="4525963"/>
          </a:xfrm>
        </p:spPr>
        <p:txBody>
          <a:bodyPr>
            <a:normAutofit fontScale="92500"/>
          </a:bodyPr>
          <a:lstStyle/>
          <a:p>
            <a:r>
              <a:rPr lang="en-US" dirty="0" smtClean="0"/>
              <a:t>Contains specific guarantees of various rights</a:t>
            </a:r>
          </a:p>
          <a:p>
            <a:pPr lvl="1"/>
            <a:r>
              <a:rPr lang="en-US" dirty="0" smtClean="0"/>
              <a:t>Includes positive, negative, personal, economic, and political rights that protect individuals, classes, and institutions</a:t>
            </a:r>
          </a:p>
          <a:p>
            <a:r>
              <a:rPr lang="en-US" dirty="0" smtClean="0"/>
              <a:t>Example</a:t>
            </a:r>
          </a:p>
          <a:p>
            <a:pPr lvl="1"/>
            <a:r>
              <a:rPr lang="en-US" dirty="0" smtClean="0"/>
              <a:t>2</a:t>
            </a:r>
            <a:r>
              <a:rPr lang="en-US" baseline="30000" dirty="0" smtClean="0"/>
              <a:t>nd</a:t>
            </a:r>
            <a:r>
              <a:rPr lang="en-US" dirty="0" smtClean="0"/>
              <a:t> – refrains </a:t>
            </a:r>
            <a:r>
              <a:rPr lang="en-US" dirty="0" err="1" smtClean="0"/>
              <a:t>gov’t</a:t>
            </a:r>
            <a:r>
              <a:rPr lang="en-US" dirty="0" smtClean="0"/>
              <a:t> from infringing upon the “right of the people to keep and bear arms”</a:t>
            </a:r>
          </a:p>
          <a:p>
            <a:pPr lvl="1"/>
            <a:r>
              <a:rPr lang="en-US" dirty="0" smtClean="0"/>
              <a:t>Controversy remains over interpreting this phrase</a:t>
            </a:r>
          </a:p>
          <a:p>
            <a:pPr lvl="1">
              <a:buNone/>
            </a:pPr>
            <a:endParaRPr lang="en-US" dirty="0" smtClean="0"/>
          </a:p>
        </p:txBody>
      </p:sp>
      <p:sp>
        <p:nvSpPr>
          <p:cNvPr id="3" name="Title 2"/>
          <p:cNvSpPr>
            <a:spLocks noGrp="1"/>
          </p:cNvSpPr>
          <p:nvPr>
            <p:ph type="title"/>
          </p:nvPr>
        </p:nvSpPr>
        <p:spPr/>
        <p:txBody>
          <a:bodyPr/>
          <a:lstStyle/>
          <a:p>
            <a:r>
              <a:rPr lang="en-US" dirty="0" smtClean="0"/>
              <a:t>The U.S. Bill of Rights</a:t>
            </a:r>
            <a:endParaRPr lang="en-US" dirty="0"/>
          </a:p>
        </p:txBody>
      </p:sp>
      <p:pic>
        <p:nvPicPr>
          <p:cNvPr id="4098" name="Picture 2" descr="An original copy of the Bill of Rights is preserved in Washington, D.C."/>
          <p:cNvPicPr>
            <a:picLocks noChangeAspect="1" noChangeArrowheads="1"/>
          </p:cNvPicPr>
          <p:nvPr/>
        </p:nvPicPr>
        <p:blipFill>
          <a:blip r:embed="rId2" cstate="print"/>
          <a:srcRect/>
          <a:stretch>
            <a:fillRect/>
          </a:stretch>
        </p:blipFill>
        <p:spPr bwMode="auto">
          <a:xfrm>
            <a:off x="5177104" y="1981200"/>
            <a:ext cx="3966896" cy="42291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9</a:t>
            </a:r>
            <a:r>
              <a:rPr lang="en-US" baseline="30000" dirty="0" smtClean="0"/>
              <a:t>th</a:t>
            </a:r>
            <a:r>
              <a:rPr lang="en-US" dirty="0" smtClean="0"/>
              <a:t> and 10</a:t>
            </a:r>
            <a:r>
              <a:rPr lang="en-US" baseline="30000" dirty="0" smtClean="0"/>
              <a:t>th</a:t>
            </a:r>
            <a:r>
              <a:rPr lang="en-US" dirty="0" smtClean="0"/>
              <a:t> Amendments do not provide specific guarantees, creating ongoing debate</a:t>
            </a:r>
          </a:p>
          <a:p>
            <a:r>
              <a:rPr lang="en-US" dirty="0" smtClean="0"/>
              <a:t>Theories regarding the 9</a:t>
            </a:r>
            <a:r>
              <a:rPr lang="en-US" baseline="30000" dirty="0" smtClean="0"/>
              <a:t>th</a:t>
            </a:r>
            <a:r>
              <a:rPr lang="en-US" dirty="0" smtClean="0"/>
              <a:t> Amendment</a:t>
            </a:r>
          </a:p>
          <a:p>
            <a:pPr lvl="1"/>
            <a:r>
              <a:rPr lang="en-US" dirty="0" smtClean="0"/>
              <a:t>Admission of impossible task of listing all rights</a:t>
            </a:r>
          </a:p>
          <a:p>
            <a:pPr lvl="1"/>
            <a:r>
              <a:rPr lang="en-US" dirty="0" smtClean="0"/>
              <a:t>Bill of Rights does not increase national </a:t>
            </a:r>
            <a:r>
              <a:rPr lang="en-US" dirty="0" err="1" smtClean="0"/>
              <a:t>gov’t</a:t>
            </a:r>
            <a:r>
              <a:rPr lang="en-US" dirty="0" smtClean="0"/>
              <a:t> powers in area not mentioned in previous amendments</a:t>
            </a:r>
          </a:p>
          <a:p>
            <a:pPr lvl="1"/>
            <a:r>
              <a:rPr lang="en-US" dirty="0" smtClean="0"/>
              <a:t>Commands judges and Congress to affirm rights not mentioned in Constitution</a:t>
            </a:r>
          </a:p>
          <a:p>
            <a:r>
              <a:rPr lang="en-US" dirty="0" smtClean="0"/>
              <a:t>Views of the 10</a:t>
            </a:r>
            <a:r>
              <a:rPr lang="en-US" baseline="30000" dirty="0" smtClean="0"/>
              <a:t>th</a:t>
            </a:r>
            <a:r>
              <a:rPr lang="en-US" dirty="0" smtClean="0"/>
              <a:t> Amendment</a:t>
            </a:r>
          </a:p>
          <a:p>
            <a:pPr lvl="1"/>
            <a:r>
              <a:rPr lang="en-US" dirty="0" smtClean="0"/>
              <a:t>States nature of American federalism but adds nothing</a:t>
            </a:r>
          </a:p>
          <a:p>
            <a:pPr lvl="1"/>
            <a:r>
              <a:rPr lang="en-US" dirty="0" smtClean="0"/>
              <a:t>Protects powers of the states against the national </a:t>
            </a:r>
            <a:r>
              <a:rPr lang="en-US" dirty="0" err="1" smtClean="0"/>
              <a:t>gov’t</a:t>
            </a:r>
            <a:endParaRPr lang="en-US" dirty="0" smtClean="0"/>
          </a:p>
          <a:p>
            <a:pPr lvl="1"/>
            <a:endParaRPr lang="en-US" dirty="0"/>
          </a:p>
        </p:txBody>
      </p:sp>
      <p:sp>
        <p:nvSpPr>
          <p:cNvPr id="3" name="Title 2"/>
          <p:cNvSpPr>
            <a:spLocks noGrp="1"/>
          </p:cNvSpPr>
          <p:nvPr>
            <p:ph type="title"/>
          </p:nvPr>
        </p:nvSpPr>
        <p:spPr/>
        <p:txBody>
          <a:bodyPr/>
          <a:lstStyle/>
          <a:p>
            <a:r>
              <a:rPr lang="en-US" dirty="0" smtClean="0"/>
              <a:t>The 9</a:t>
            </a:r>
            <a:r>
              <a:rPr lang="en-US" baseline="30000" dirty="0" smtClean="0"/>
              <a:t>th</a:t>
            </a:r>
            <a:r>
              <a:rPr lang="en-US" dirty="0" smtClean="0"/>
              <a:t> &amp; 10</a:t>
            </a:r>
            <a:r>
              <a:rPr lang="en-US" baseline="30000" dirty="0" smtClean="0"/>
              <a:t>th</a:t>
            </a:r>
            <a:r>
              <a:rPr lang="en-US" dirty="0" smtClean="0"/>
              <a:t> Amendment</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Hamilton argued that Constitution itself is a bill of rights</a:t>
            </a:r>
          </a:p>
          <a:p>
            <a:pPr lvl="1"/>
            <a:r>
              <a:rPr lang="en-US" dirty="0" smtClean="0"/>
              <a:t>Designed to prevent </a:t>
            </a:r>
            <a:r>
              <a:rPr lang="en-US" dirty="0" err="1" smtClean="0"/>
              <a:t>gov’t</a:t>
            </a:r>
            <a:r>
              <a:rPr lang="en-US" dirty="0" smtClean="0"/>
              <a:t> abuse of power and violation of rights</a:t>
            </a:r>
          </a:p>
          <a:p>
            <a:r>
              <a:rPr lang="en-US" dirty="0" smtClean="0"/>
              <a:t>Examples (Art. I, Sec. 9)</a:t>
            </a:r>
          </a:p>
          <a:p>
            <a:pPr lvl="1"/>
            <a:r>
              <a:rPr lang="en-US" dirty="0" smtClean="0"/>
              <a:t>Habeas Corpus rights guaranteed</a:t>
            </a:r>
          </a:p>
          <a:p>
            <a:pPr lvl="1"/>
            <a:r>
              <a:rPr lang="en-US" dirty="0" smtClean="0"/>
              <a:t>Bills of Attainder Prohibited</a:t>
            </a:r>
          </a:p>
          <a:p>
            <a:pPr lvl="1"/>
            <a:r>
              <a:rPr lang="en-US" dirty="0" smtClean="0"/>
              <a:t>Ex Post Facto Laws Prohibited</a:t>
            </a:r>
            <a:endParaRPr lang="en-US" dirty="0"/>
          </a:p>
        </p:txBody>
      </p:sp>
      <p:sp>
        <p:nvSpPr>
          <p:cNvPr id="3" name="Title 2"/>
          <p:cNvSpPr>
            <a:spLocks noGrp="1"/>
          </p:cNvSpPr>
          <p:nvPr>
            <p:ph type="title"/>
          </p:nvPr>
        </p:nvSpPr>
        <p:spPr/>
        <p:txBody>
          <a:bodyPr>
            <a:normAutofit fontScale="90000"/>
          </a:bodyPr>
          <a:lstStyle/>
          <a:p>
            <a:r>
              <a:rPr lang="en-US" dirty="0" smtClean="0"/>
              <a:t>Rights Protected in the Constitution’s Body</a:t>
            </a:r>
            <a:endParaRPr lang="en-US" dirty="0"/>
          </a:p>
        </p:txBody>
      </p:sp>
      <p:pic>
        <p:nvPicPr>
          <p:cNvPr id="2050" name="Picture 2" descr="http://library.ncwc.edu/services/seminars/jus111lewis/justice.jpg"/>
          <p:cNvPicPr>
            <a:picLocks noChangeAspect="1" noChangeArrowheads="1"/>
          </p:cNvPicPr>
          <p:nvPr/>
        </p:nvPicPr>
        <p:blipFill>
          <a:blip r:embed="rId2" cstate="print"/>
          <a:srcRect/>
          <a:stretch>
            <a:fillRect/>
          </a:stretch>
        </p:blipFill>
        <p:spPr bwMode="auto">
          <a:xfrm>
            <a:off x="5486401" y="3200400"/>
            <a:ext cx="3657599" cy="36576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458200" cy="5071872"/>
          </a:xfrm>
        </p:spPr>
        <p:txBody>
          <a:bodyPr>
            <a:normAutofit/>
          </a:bodyPr>
          <a:lstStyle/>
          <a:p>
            <a:r>
              <a:rPr lang="en-US" dirty="0" smtClean="0"/>
              <a:t>Initial Reaction</a:t>
            </a:r>
          </a:p>
          <a:p>
            <a:pPr lvl="1"/>
            <a:r>
              <a:rPr lang="en-US" dirty="0" smtClean="0"/>
              <a:t>Luke warm response, little effect on average person who had closer ties to state governments</a:t>
            </a:r>
          </a:p>
          <a:p>
            <a:pPr lvl="1"/>
            <a:r>
              <a:rPr lang="en-US" b="1" i="1" dirty="0" smtClean="0"/>
              <a:t>Baron v. Baltimore (1833) </a:t>
            </a:r>
            <a:r>
              <a:rPr lang="en-US" b="1" dirty="0" smtClean="0"/>
              <a:t>– court rules that Bill of Rights only applies to national government.</a:t>
            </a:r>
          </a:p>
          <a:p>
            <a:pPr lvl="1"/>
            <a:r>
              <a:rPr lang="en-US" dirty="0" smtClean="0"/>
              <a:t>14</a:t>
            </a:r>
            <a:r>
              <a:rPr lang="en-US" baseline="30000" dirty="0" smtClean="0"/>
              <a:t>th</a:t>
            </a:r>
            <a:r>
              <a:rPr lang="en-US" dirty="0" smtClean="0"/>
              <a:t> Amendment and Supreme Court decisions needed to incorporate limits on state governments as well</a:t>
            </a:r>
          </a:p>
          <a:p>
            <a:r>
              <a:rPr lang="en-US" dirty="0" smtClean="0"/>
              <a:t>20</a:t>
            </a:r>
            <a:r>
              <a:rPr lang="en-US" baseline="30000" dirty="0" smtClean="0"/>
              <a:t>th</a:t>
            </a:r>
            <a:r>
              <a:rPr lang="en-US" dirty="0" smtClean="0"/>
              <a:t> Century</a:t>
            </a:r>
          </a:p>
          <a:p>
            <a:pPr lvl="1"/>
            <a:r>
              <a:rPr lang="en-US" dirty="0" smtClean="0"/>
              <a:t>Increasingly recognized throughout world as one of most important documents expressing fundamental rights</a:t>
            </a:r>
          </a:p>
          <a:p>
            <a:pPr lvl="1"/>
            <a:r>
              <a:rPr lang="en-US" dirty="0" smtClean="0"/>
              <a:t>However, many Americans have little knowledge of the document and rights that it protects</a:t>
            </a:r>
            <a:endParaRPr lang="en-US" dirty="0"/>
          </a:p>
        </p:txBody>
      </p:sp>
      <p:sp>
        <p:nvSpPr>
          <p:cNvPr id="3" name="Title 2"/>
          <p:cNvSpPr>
            <a:spLocks noGrp="1"/>
          </p:cNvSpPr>
          <p:nvPr>
            <p:ph type="title"/>
          </p:nvPr>
        </p:nvSpPr>
        <p:spPr/>
        <p:txBody>
          <a:bodyPr>
            <a:normAutofit fontScale="90000"/>
          </a:bodyPr>
          <a:lstStyle/>
          <a:p>
            <a:r>
              <a:rPr lang="en-US" dirty="0" smtClean="0"/>
              <a:t>Changing Attitudes About the </a:t>
            </a:r>
            <a:br>
              <a:rPr lang="en-US" dirty="0" smtClean="0"/>
            </a:br>
            <a:r>
              <a:rPr lang="en-US" dirty="0" smtClean="0"/>
              <a:t>Bill of Rights</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 y="457200"/>
            <a:ext cx="4572000" cy="4678204"/>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28:</a:t>
            </a:r>
            <a:endParaRPr lang="en-US" sz="4000" dirty="0" smtClean="0"/>
          </a:p>
          <a:p>
            <a:r>
              <a:rPr lang="en-US" sz="4000" i="1" dirty="0" smtClean="0"/>
              <a:t>How Does the First Amendment Affect the Establishment and Free Exercise of Religion?</a:t>
            </a:r>
          </a:p>
          <a:p>
            <a:endParaRPr lang="en-US" dirty="0"/>
          </a:p>
        </p:txBody>
      </p:sp>
      <p:pic>
        <p:nvPicPr>
          <p:cNvPr id="5" name="Picture 4" descr="0809webwtphs_lsn28.jpg"/>
          <p:cNvPicPr>
            <a:picLocks noChangeAspect="1"/>
          </p:cNvPicPr>
          <p:nvPr/>
        </p:nvPicPr>
        <p:blipFill>
          <a:blip r:embed="rId2" cstate="print"/>
          <a:stretch>
            <a:fillRect/>
          </a:stretch>
        </p:blipFill>
        <p:spPr>
          <a:xfrm>
            <a:off x="4800599" y="304800"/>
            <a:ext cx="4045907" cy="57912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The first two clauses of the 1</a:t>
            </a:r>
            <a:r>
              <a:rPr lang="en-US" baseline="30000" dirty="0" smtClean="0"/>
              <a:t>st</a:t>
            </a:r>
            <a:r>
              <a:rPr lang="en-US" dirty="0" smtClean="0"/>
              <a:t> Amendment prohibit Congress from making laws regarding the establishment of religion or prohibiting the free exercise of religion. </a:t>
            </a:r>
          </a:p>
          <a:p>
            <a:r>
              <a:rPr lang="en-US" dirty="0" smtClean="0"/>
              <a:t>The meaning of these clauses has been a topic of fierce debate.  </a:t>
            </a:r>
          </a:p>
          <a:p>
            <a:r>
              <a:rPr lang="en-US" dirty="0" smtClean="0"/>
              <a:t>As Jefferson asserted, should there be “a wall of separation between Church and State?” Or were the clauses created solely to prevent religious persecution and the establishment of one national religion?</a:t>
            </a:r>
            <a:endParaRPr lang="en-US" dirty="0"/>
          </a:p>
        </p:txBody>
      </p:sp>
      <p:sp>
        <p:nvSpPr>
          <p:cNvPr id="3" name="Title 2"/>
          <p:cNvSpPr>
            <a:spLocks noGrp="1"/>
          </p:cNvSpPr>
          <p:nvPr>
            <p:ph type="title"/>
          </p:nvPr>
        </p:nvSpPr>
        <p:spPr/>
        <p:txBody>
          <a:bodyPr>
            <a:normAutofit/>
          </a:bodyPr>
          <a:lstStyle/>
          <a:p>
            <a:r>
              <a:rPr lang="en-US" sz="4000" dirty="0" smtClean="0"/>
              <a:t>Purpose</a:t>
            </a:r>
            <a:endParaRPr lang="en-US" sz="4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524000"/>
            <a:ext cx="3657600" cy="3886199"/>
          </a:xfrm>
        </p:spPr>
        <p:txBody>
          <a:bodyPr>
            <a:normAutofit/>
          </a:bodyPr>
          <a:lstStyle/>
          <a:p>
            <a:r>
              <a:rPr lang="en-US" sz="3600" i="1" dirty="0" smtClean="0"/>
              <a:t>What Rights Does the Bill of Rights Protect?</a:t>
            </a:r>
            <a:endParaRPr lang="en-US" sz="3600" i="1" dirty="0"/>
          </a:p>
        </p:txBody>
      </p:sp>
      <p:sp>
        <p:nvSpPr>
          <p:cNvPr id="2" name="Title 1"/>
          <p:cNvSpPr>
            <a:spLocks noGrp="1"/>
          </p:cNvSpPr>
          <p:nvPr>
            <p:ph type="title"/>
          </p:nvPr>
        </p:nvSpPr>
        <p:spPr/>
        <p:txBody>
          <a:bodyPr>
            <a:normAutofit/>
          </a:bodyPr>
          <a:lstStyle/>
          <a:p>
            <a:r>
              <a:rPr lang="en-US" sz="4000" smtClean="0"/>
              <a:t>Essential Question</a:t>
            </a:r>
            <a:endParaRPr lang="en-US" sz="4000" dirty="0"/>
          </a:p>
        </p:txBody>
      </p:sp>
      <p:pic>
        <p:nvPicPr>
          <p:cNvPr id="62466" name="Picture 2" descr="http://aspecks.com/wp-content/uploads/2009/04/iraq_war_protest.jpg"/>
          <p:cNvPicPr>
            <a:picLocks noChangeAspect="1" noChangeArrowheads="1"/>
          </p:cNvPicPr>
          <p:nvPr/>
        </p:nvPicPr>
        <p:blipFill>
          <a:blip r:embed="rId2" cstate="print"/>
          <a:srcRect/>
          <a:stretch>
            <a:fillRect/>
          </a:stretch>
        </p:blipFill>
        <p:spPr bwMode="auto">
          <a:xfrm>
            <a:off x="4267200" y="1600200"/>
            <a:ext cx="4448803" cy="4572000"/>
          </a:xfrm>
          <a:prstGeom prst="snip2DiagRect">
            <a:avLst>
              <a:gd name="adj1" fmla="val 0"/>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52400" y="914400"/>
            <a:ext cx="8458200" cy="4864291"/>
          </a:xfrm>
        </p:spPr>
        <p:txBody>
          <a:bodyPr>
            <a:normAutofit/>
          </a:bodyPr>
          <a:lstStyle/>
          <a:p>
            <a:r>
              <a:rPr lang="en-US" i="1" dirty="0" smtClean="0"/>
              <a:t>Explain the importance of religious freedom in the United States and to identify primary differences between the establishment and free exercise clauses.</a:t>
            </a:r>
          </a:p>
          <a:p>
            <a:r>
              <a:rPr lang="en-US" i="1" dirty="0" smtClean="0"/>
              <a:t>Describe how the Supreme Court has interpreted the clauses, ongoing issues involving the clauses, and how conflicts can arise between them. </a:t>
            </a:r>
          </a:p>
          <a:p>
            <a:r>
              <a:rPr lang="en-US" i="1" dirty="0" smtClean="0"/>
              <a:t>Evaluate, take, and defend positions on issues arising from guarantees relating to the establishment and free exercise of religion clauses of the Constitution. </a:t>
            </a:r>
            <a:endParaRPr lang="en-US" i="1" dirty="0"/>
          </a:p>
        </p:txBody>
      </p:sp>
      <p:sp>
        <p:nvSpPr>
          <p:cNvPr id="4" name="Title 3"/>
          <p:cNvSpPr>
            <a:spLocks noGrp="1"/>
          </p:cNvSpPr>
          <p:nvPr>
            <p:ph type="title"/>
          </p:nvPr>
        </p:nvSpPr>
        <p:spPr>
          <a:xfrm>
            <a:off x="381000" y="-152400"/>
            <a:ext cx="8229600" cy="1143000"/>
          </a:xfrm>
        </p:spPr>
        <p:txBody>
          <a:bodyPr>
            <a:normAutofit/>
          </a:bodyPr>
          <a:lstStyle/>
          <a:p>
            <a:r>
              <a:rPr lang="en-US" sz="4000" dirty="0" smtClean="0"/>
              <a:t>Objectives</a:t>
            </a:r>
            <a:endParaRPr lang="en-US" sz="4000" dirty="0"/>
          </a:p>
        </p:txBody>
      </p:sp>
      <p:sp>
        <p:nvSpPr>
          <p:cNvPr id="6" name="Content Placeholder 1"/>
          <p:cNvSpPr txBox="1">
            <a:spLocks/>
          </p:cNvSpPr>
          <p:nvPr/>
        </p:nvSpPr>
        <p:spPr>
          <a:xfrm>
            <a:off x="457200" y="1481328"/>
            <a:ext cx="8458200" cy="4919472"/>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lang="en-US" sz="2700" i="1"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762000"/>
            <a:ext cx="9144000" cy="5867400"/>
          </a:xfrm>
        </p:spPr>
        <p:txBody>
          <a:bodyPr>
            <a:normAutofit fontScale="55000" lnSpcReduction="20000"/>
          </a:bodyPr>
          <a:lstStyle/>
          <a:p>
            <a:pPr>
              <a:buNone/>
            </a:pPr>
            <a:r>
              <a:rPr lang="en-US" b="1" dirty="0" smtClean="0"/>
              <a:t>	compelling state interest</a:t>
            </a:r>
            <a:r>
              <a:rPr lang="en-US" dirty="0" smtClean="0"/>
              <a:t> </a:t>
            </a:r>
            <a:br>
              <a:rPr lang="en-US" dirty="0" smtClean="0"/>
            </a:br>
            <a:r>
              <a:rPr lang="en-US" dirty="0" smtClean="0"/>
              <a:t/>
            </a:r>
            <a:br>
              <a:rPr lang="en-US" dirty="0" smtClean="0"/>
            </a:br>
            <a:r>
              <a:rPr lang="en-US" dirty="0" smtClean="0"/>
              <a:t>A public or common good claimed to take precedence over individual interests or, in some cases, rights.    </a:t>
            </a:r>
          </a:p>
          <a:p>
            <a:pPr>
              <a:buNone/>
            </a:pPr>
            <a:r>
              <a:rPr lang="en-US" dirty="0" smtClean="0"/>
              <a:t/>
            </a:r>
            <a:br>
              <a:rPr lang="en-US" dirty="0" smtClean="0"/>
            </a:br>
            <a:r>
              <a:rPr lang="en-US" b="1" dirty="0" smtClean="0"/>
              <a:t>established church</a:t>
            </a:r>
            <a:r>
              <a:rPr lang="en-US" dirty="0" smtClean="0"/>
              <a:t> </a:t>
            </a:r>
            <a:br>
              <a:rPr lang="en-US" dirty="0" smtClean="0"/>
            </a:br>
            <a:r>
              <a:rPr lang="en-US" dirty="0" smtClean="0"/>
              <a:t/>
            </a:r>
            <a:br>
              <a:rPr lang="en-US" dirty="0" smtClean="0"/>
            </a:br>
            <a:r>
              <a:rPr lang="en-US" dirty="0" smtClean="0"/>
              <a:t>An official, state-sponsored religion, such as those in dozens of countries that have official state religions, including Roman Catholicism, Anglicanism, Lutheranism, Eastern Orthodox... </a:t>
            </a:r>
            <a:br>
              <a:rPr lang="en-US" dirty="0" smtClean="0"/>
            </a:br>
            <a:r>
              <a:rPr lang="en-US" dirty="0" smtClean="0"/>
              <a:t/>
            </a:r>
            <a:br>
              <a:rPr lang="en-US" dirty="0" smtClean="0"/>
            </a:br>
            <a:r>
              <a:rPr lang="en-US" b="1" dirty="0" smtClean="0"/>
              <a:t>establishment clause</a:t>
            </a:r>
            <a:r>
              <a:rPr lang="en-US" dirty="0" smtClean="0"/>
              <a:t> </a:t>
            </a:r>
            <a:br>
              <a:rPr lang="en-US" dirty="0" smtClean="0"/>
            </a:br>
            <a:r>
              <a:rPr lang="en-US" dirty="0" smtClean="0"/>
              <a:t/>
            </a:r>
            <a:br>
              <a:rPr lang="en-US" dirty="0" smtClean="0"/>
            </a:br>
            <a:r>
              <a:rPr lang="en-US" dirty="0" smtClean="0"/>
              <a:t>The part of the 1</a:t>
            </a:r>
            <a:r>
              <a:rPr lang="en-US" baseline="30000" dirty="0" smtClean="0"/>
              <a:t>st</a:t>
            </a:r>
            <a:r>
              <a:rPr lang="en-US" dirty="0" smtClean="0"/>
              <a:t> Amendment that prohibits the government from declaring an official religion.   </a:t>
            </a:r>
            <a:br>
              <a:rPr lang="en-US" dirty="0" smtClean="0"/>
            </a:br>
            <a:r>
              <a:rPr lang="en-US" dirty="0" smtClean="0"/>
              <a:t/>
            </a:r>
            <a:br>
              <a:rPr lang="en-US" dirty="0" smtClean="0"/>
            </a:br>
            <a:r>
              <a:rPr lang="en-US" b="1" dirty="0" smtClean="0"/>
              <a:t>free exercise clause</a:t>
            </a:r>
            <a:r>
              <a:rPr lang="en-US" dirty="0" smtClean="0"/>
              <a:t> </a:t>
            </a:r>
            <a:br>
              <a:rPr lang="en-US" dirty="0" smtClean="0"/>
            </a:br>
            <a:r>
              <a:rPr lang="en-US" dirty="0" smtClean="0"/>
              <a:t/>
            </a:r>
            <a:br>
              <a:rPr lang="en-US" dirty="0" smtClean="0"/>
            </a:br>
            <a:r>
              <a:rPr lang="en-US" dirty="0" smtClean="0"/>
              <a:t>The part of the First Amendment stating that Congress shall make no laws that prevent people from holding whatever religious beliefs they choose or that unfairly or unreasonably limit the right to practice religious beliefs. </a:t>
            </a:r>
            <a:br>
              <a:rPr lang="en-US" dirty="0" smtClean="0"/>
            </a:br>
            <a:r>
              <a:rPr lang="en-US" dirty="0" smtClean="0"/>
              <a:t/>
            </a:r>
            <a:br>
              <a:rPr lang="en-US" dirty="0" smtClean="0"/>
            </a:br>
            <a:r>
              <a:rPr lang="en-US" b="1" dirty="0" smtClean="0"/>
              <a:t>separation of church and state</a:t>
            </a:r>
            <a:r>
              <a:rPr lang="en-US" dirty="0" smtClean="0"/>
              <a:t> </a:t>
            </a:r>
            <a:br>
              <a:rPr lang="en-US" dirty="0" smtClean="0"/>
            </a:br>
            <a:r>
              <a:rPr lang="en-US" dirty="0" smtClean="0"/>
              <a:t/>
            </a:r>
            <a:br>
              <a:rPr lang="en-US" dirty="0" smtClean="0"/>
            </a:br>
            <a:r>
              <a:rPr lang="en-US" dirty="0" smtClean="0"/>
              <a:t>A basic principle of American government that no single religion should be favored by government over other religions, nor should government interfere with the right to practice or not practice religious beliefs. This term was used in 1802 by President Thomas Jefferson to explain his understanding of the protection of religious freedom afforded by the Constitution.   </a:t>
            </a:r>
            <a:endParaRPr lang="en-US" dirty="0">
              <a:solidFill>
                <a:schemeClr val="tx2">
                  <a:lumMod val="75000"/>
                </a:schemeClr>
              </a:solidFill>
            </a:endParaRPr>
          </a:p>
        </p:txBody>
      </p:sp>
      <p:sp>
        <p:nvSpPr>
          <p:cNvPr id="3" name="Title 2"/>
          <p:cNvSpPr>
            <a:spLocks noGrp="1"/>
          </p:cNvSpPr>
          <p:nvPr>
            <p:ph type="title"/>
          </p:nvPr>
        </p:nvSpPr>
        <p:spPr>
          <a:xfrm>
            <a:off x="381000" y="-228600"/>
            <a:ext cx="8229600" cy="1143000"/>
          </a:xfrm>
        </p:spPr>
        <p:txBody>
          <a:bodyPr>
            <a:normAutofit/>
          </a:bodyPr>
          <a:lstStyle/>
          <a:p>
            <a:r>
              <a:rPr lang="en-US" sz="4000" dirty="0" smtClean="0"/>
              <a:t>Terms to Know</a:t>
            </a:r>
            <a:endParaRPr lang="en-US" sz="4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95400"/>
            <a:ext cx="8839200" cy="4525963"/>
          </a:xfrm>
        </p:spPr>
        <p:txBody>
          <a:bodyPr/>
          <a:lstStyle/>
          <a:p>
            <a:r>
              <a:rPr lang="en-US" dirty="0" smtClean="0"/>
              <a:t>Reformation period in Europe characterized by bloody conflict between Catholics &amp; Protestants over political power. </a:t>
            </a:r>
          </a:p>
          <a:p>
            <a:r>
              <a:rPr lang="en-US" dirty="0" smtClean="0"/>
              <a:t>General belief held that established (official) religions formed necessary foundation for government.</a:t>
            </a:r>
          </a:p>
          <a:p>
            <a:r>
              <a:rPr lang="en-US" dirty="0" smtClean="0"/>
              <a:t>Although many came fleeing religious persecution, most colonies established their own churches. </a:t>
            </a:r>
          </a:p>
          <a:p>
            <a:pPr lvl="1"/>
            <a:r>
              <a:rPr lang="en-US" dirty="0" smtClean="0"/>
              <a:t>Ex) religious persecution commonplace in Anglican VA and Puritan MA</a:t>
            </a:r>
          </a:p>
          <a:p>
            <a:endParaRPr lang="en-US" dirty="0"/>
          </a:p>
        </p:txBody>
      </p:sp>
      <p:sp>
        <p:nvSpPr>
          <p:cNvPr id="3" name="Title 2"/>
          <p:cNvSpPr>
            <a:spLocks noGrp="1"/>
          </p:cNvSpPr>
          <p:nvPr>
            <p:ph type="title"/>
          </p:nvPr>
        </p:nvSpPr>
        <p:spPr/>
        <p:txBody>
          <a:bodyPr/>
          <a:lstStyle/>
          <a:p>
            <a:r>
              <a:rPr lang="en-US" dirty="0" smtClean="0"/>
              <a:t>“Established” Religions</a:t>
            </a:r>
            <a:endParaRPr lang="en-US" dirty="0"/>
          </a:p>
        </p:txBody>
      </p:sp>
      <p:pic>
        <p:nvPicPr>
          <p:cNvPr id="61442" name="Picture 2" descr="http://southdakotapolitics.blogs.com/south_dakota_politics/images/2007/05/14/puritan2.jpg"/>
          <p:cNvPicPr>
            <a:picLocks noChangeAspect="1" noChangeArrowheads="1"/>
          </p:cNvPicPr>
          <p:nvPr/>
        </p:nvPicPr>
        <p:blipFill>
          <a:blip r:embed="rId2" cstate="print"/>
          <a:srcRect/>
          <a:stretch>
            <a:fillRect/>
          </a:stretch>
        </p:blipFill>
        <p:spPr bwMode="auto">
          <a:xfrm>
            <a:off x="5791200" y="4724400"/>
            <a:ext cx="3200398" cy="2133600"/>
          </a:xfrm>
          <a:prstGeom prst="rect">
            <a:avLst/>
          </a:prstGeom>
          <a:ln>
            <a:noFill/>
          </a:ln>
          <a:effectLst>
            <a:softEdge rad="112500"/>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Religious Intolerance in America not Universal</a:t>
            </a:r>
          </a:p>
          <a:p>
            <a:pPr lvl="1"/>
            <a:r>
              <a:rPr lang="en-US" dirty="0" smtClean="0"/>
              <a:t>Ex) Roger Williams founds RI based upon freedom of conscience, religious toleration, and </a:t>
            </a:r>
            <a:r>
              <a:rPr lang="en-US" i="1" dirty="0" smtClean="0"/>
              <a:t>separation of church and state.</a:t>
            </a:r>
            <a:r>
              <a:rPr lang="en-US" dirty="0" smtClean="0"/>
              <a:t> </a:t>
            </a:r>
          </a:p>
          <a:p>
            <a:pPr lvl="1"/>
            <a:endParaRPr lang="en-US" dirty="0"/>
          </a:p>
        </p:txBody>
      </p:sp>
      <p:sp>
        <p:nvSpPr>
          <p:cNvPr id="3" name="Title 2"/>
          <p:cNvSpPr>
            <a:spLocks noGrp="1"/>
          </p:cNvSpPr>
          <p:nvPr>
            <p:ph type="title"/>
          </p:nvPr>
        </p:nvSpPr>
        <p:spPr/>
        <p:txBody>
          <a:bodyPr/>
          <a:lstStyle/>
          <a:p>
            <a:r>
              <a:rPr lang="en-US" dirty="0" smtClean="0"/>
              <a:t>“Established” Religions</a:t>
            </a:r>
            <a:endParaRPr lang="en-US" dirty="0"/>
          </a:p>
        </p:txBody>
      </p:sp>
      <p:pic>
        <p:nvPicPr>
          <p:cNvPr id="1026" name="Picture 2" descr="http://reason.com/assets/mc/_ATTIC/Image/ngillespie/rogerwilliams.jpg"/>
          <p:cNvPicPr>
            <a:picLocks noChangeAspect="1" noChangeArrowheads="1"/>
          </p:cNvPicPr>
          <p:nvPr/>
        </p:nvPicPr>
        <p:blipFill>
          <a:blip r:embed="rId2" cstate="print"/>
          <a:srcRect/>
          <a:stretch>
            <a:fillRect/>
          </a:stretch>
        </p:blipFill>
        <p:spPr bwMode="auto">
          <a:xfrm>
            <a:off x="762000" y="3124200"/>
            <a:ext cx="3790950" cy="2962276"/>
          </a:xfrm>
          <a:prstGeom prst="rect">
            <a:avLst/>
          </a:prstGeom>
          <a:ln>
            <a:noFill/>
          </a:ln>
          <a:effectLst>
            <a:softEdge rad="112500"/>
          </a:effectLst>
        </p:spPr>
      </p:pic>
      <p:pic>
        <p:nvPicPr>
          <p:cNvPr id="1028" name="Picture 4" descr="http://sos.ri.gov/virtualarchives/archive/files/quaker-church-1850-newport_7f545765aa.jpg"/>
          <p:cNvPicPr>
            <a:picLocks noChangeAspect="1" noChangeArrowheads="1"/>
          </p:cNvPicPr>
          <p:nvPr/>
        </p:nvPicPr>
        <p:blipFill>
          <a:blip r:embed="rId3" cstate="print"/>
          <a:srcRect/>
          <a:stretch>
            <a:fillRect/>
          </a:stretch>
        </p:blipFill>
        <p:spPr bwMode="auto">
          <a:xfrm>
            <a:off x="4724400" y="3200400"/>
            <a:ext cx="4419600" cy="3193431"/>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7800"/>
            <a:ext cx="5791200" cy="4525963"/>
          </a:xfrm>
        </p:spPr>
        <p:txBody>
          <a:bodyPr>
            <a:normAutofit fontScale="92500"/>
          </a:bodyPr>
          <a:lstStyle/>
          <a:p>
            <a:r>
              <a:rPr lang="en-US" dirty="0" smtClean="0"/>
              <a:t>Great Awakening (Mid 18</a:t>
            </a:r>
            <a:r>
              <a:rPr lang="en-US" baseline="30000" dirty="0" smtClean="0"/>
              <a:t>th</a:t>
            </a:r>
            <a:r>
              <a:rPr lang="en-US" dirty="0" smtClean="0"/>
              <a:t> C.) drew many into new religious groups, making it increasingly difficult for one church to dominate.</a:t>
            </a:r>
          </a:p>
          <a:p>
            <a:r>
              <a:rPr lang="en-US" dirty="0" smtClean="0"/>
              <a:t>By the time Constitution was written, general belief that freedom of belief was an essential right and actually strengthened both church and state.  </a:t>
            </a:r>
          </a:p>
          <a:p>
            <a:r>
              <a:rPr lang="en-US" dirty="0" smtClean="0"/>
              <a:t>Belief results in religion clauses of 1</a:t>
            </a:r>
            <a:r>
              <a:rPr lang="en-US" baseline="30000" dirty="0" smtClean="0"/>
              <a:t>st</a:t>
            </a:r>
            <a:r>
              <a:rPr lang="en-US" dirty="0" smtClean="0"/>
              <a:t> Amendment</a:t>
            </a:r>
            <a:endParaRPr lang="en-US" dirty="0"/>
          </a:p>
        </p:txBody>
      </p:sp>
      <p:sp>
        <p:nvSpPr>
          <p:cNvPr id="3" name="Title 2"/>
          <p:cNvSpPr>
            <a:spLocks noGrp="1"/>
          </p:cNvSpPr>
          <p:nvPr>
            <p:ph type="title"/>
          </p:nvPr>
        </p:nvSpPr>
        <p:spPr/>
        <p:txBody>
          <a:bodyPr>
            <a:normAutofit fontScale="90000"/>
          </a:bodyPr>
          <a:lstStyle/>
          <a:p>
            <a:r>
              <a:rPr lang="en-US" dirty="0" smtClean="0"/>
              <a:t>Prohibiting an Established Religion</a:t>
            </a:r>
            <a:endParaRPr lang="en-US" dirty="0"/>
          </a:p>
        </p:txBody>
      </p:sp>
      <p:pic>
        <p:nvPicPr>
          <p:cNvPr id="60418" name="Picture 2" descr="http://jaytalker.typepad.com/.a/6a00e54eeede1588340133ed8a3580970b-500wi"/>
          <p:cNvPicPr>
            <a:picLocks noChangeAspect="1" noChangeArrowheads="1"/>
          </p:cNvPicPr>
          <p:nvPr/>
        </p:nvPicPr>
        <p:blipFill>
          <a:blip r:embed="rId2" cstate="print"/>
          <a:srcRect/>
          <a:stretch>
            <a:fillRect/>
          </a:stretch>
        </p:blipFill>
        <p:spPr bwMode="auto">
          <a:xfrm>
            <a:off x="5830956" y="1295400"/>
            <a:ext cx="3313043" cy="2286000"/>
          </a:xfrm>
          <a:prstGeom prst="rect">
            <a:avLst/>
          </a:prstGeom>
          <a:ln>
            <a:noFill/>
          </a:ln>
          <a:effectLst>
            <a:softEdge rad="112500"/>
          </a:effectLst>
        </p:spPr>
      </p:pic>
      <p:sp>
        <p:nvSpPr>
          <p:cNvPr id="5" name="TextBox 4"/>
          <p:cNvSpPr txBox="1"/>
          <p:nvPr/>
        </p:nvSpPr>
        <p:spPr>
          <a:xfrm>
            <a:off x="6096000" y="3886200"/>
            <a:ext cx="2895600" cy="2821781"/>
          </a:xfrm>
          <a:prstGeom prst="verticalScroll">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smtClean="0"/>
              <a:t>“Congress shall make no law respecting an establishment of religion, or prohibiting the free exercise thereof.”</a:t>
            </a:r>
          </a:p>
          <a:p>
            <a:pPr algn="r"/>
            <a:r>
              <a:rPr lang="en-US" dirty="0" smtClean="0"/>
              <a:t>- 1</a:t>
            </a:r>
            <a:r>
              <a:rPr lang="en-US" baseline="30000" dirty="0" smtClean="0"/>
              <a:t>st</a:t>
            </a:r>
            <a:r>
              <a:rPr lang="en-US" dirty="0" smtClean="0"/>
              <a:t> Amendment</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Establishment clause prohibits Congress from establishing a national religion.</a:t>
            </a:r>
          </a:p>
          <a:p>
            <a:r>
              <a:rPr lang="en-US" dirty="0" smtClean="0"/>
              <a:t>States eventually abandon practice of established religions.  (MA last state, 1833)</a:t>
            </a:r>
          </a:p>
          <a:p>
            <a:r>
              <a:rPr lang="en-US" dirty="0" smtClean="0"/>
              <a:t>Debate then shifted to constitutionality of laws providing state aid to religious organizations or requiring prayer in public schools. </a:t>
            </a:r>
          </a:p>
          <a:p>
            <a:pPr lvl="1"/>
            <a:r>
              <a:rPr lang="en-US" i="1" dirty="0" smtClean="0"/>
              <a:t>Everson v. Board of Education (1947)</a:t>
            </a:r>
            <a:endParaRPr lang="en-US" i="1" dirty="0"/>
          </a:p>
        </p:txBody>
      </p:sp>
      <p:sp>
        <p:nvSpPr>
          <p:cNvPr id="3" name="Title 2"/>
          <p:cNvSpPr>
            <a:spLocks noGrp="1"/>
          </p:cNvSpPr>
          <p:nvPr>
            <p:ph type="title"/>
          </p:nvPr>
        </p:nvSpPr>
        <p:spPr/>
        <p:txBody>
          <a:bodyPr>
            <a:normAutofit fontScale="90000"/>
          </a:bodyPr>
          <a:lstStyle/>
          <a:p>
            <a:r>
              <a:rPr lang="en-US" dirty="0" smtClean="0"/>
              <a:t>The Establishment Clause’s Affect on the States</a:t>
            </a:r>
            <a:endParaRPr lang="en-US" dirty="0"/>
          </a:p>
        </p:txBody>
      </p:sp>
      <p:pic>
        <p:nvPicPr>
          <p:cNvPr id="59394" name="Picture 2" descr="http://www.pbs.org/now/popups/images/sc_large.gif"/>
          <p:cNvPicPr>
            <a:picLocks noChangeAspect="1" noChangeArrowheads="1"/>
          </p:cNvPicPr>
          <p:nvPr/>
        </p:nvPicPr>
        <p:blipFill>
          <a:blip r:embed="rId2" cstate="print"/>
          <a:srcRect/>
          <a:stretch>
            <a:fillRect/>
          </a:stretch>
        </p:blipFill>
        <p:spPr bwMode="auto">
          <a:xfrm>
            <a:off x="6162675" y="4400550"/>
            <a:ext cx="2981325" cy="2457450"/>
          </a:xfrm>
          <a:prstGeom prst="rect">
            <a:avLst/>
          </a:prstGeom>
          <a:ln>
            <a:noFill/>
          </a:ln>
          <a:effectLst>
            <a:softEdge rad="112500"/>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47800"/>
            <a:ext cx="8686800" cy="4800600"/>
          </a:xfrm>
        </p:spPr>
        <p:txBody>
          <a:bodyPr>
            <a:normAutofit lnSpcReduction="10000"/>
          </a:bodyPr>
          <a:lstStyle/>
          <a:p>
            <a:r>
              <a:rPr lang="en-US" dirty="0" smtClean="0"/>
              <a:t>Broad Interpretation</a:t>
            </a:r>
          </a:p>
          <a:p>
            <a:pPr lvl="1"/>
            <a:r>
              <a:rPr lang="en-US" dirty="0" smtClean="0"/>
              <a:t>1st Amendment prevents the </a:t>
            </a:r>
            <a:r>
              <a:rPr lang="en-US" dirty="0" err="1" smtClean="0"/>
              <a:t>gov’t</a:t>
            </a:r>
            <a:r>
              <a:rPr lang="en-US" dirty="0" smtClean="0"/>
              <a:t> from providing any aid to any religion. </a:t>
            </a:r>
          </a:p>
          <a:p>
            <a:pPr lvl="1"/>
            <a:r>
              <a:rPr lang="en-US" dirty="0" smtClean="0"/>
              <a:t>Groups can receive same services everyone else receives, and government may provide assistance that makes it easier to exercise religion. (religious holidays)</a:t>
            </a:r>
          </a:p>
          <a:p>
            <a:r>
              <a:rPr lang="en-US" dirty="0" smtClean="0"/>
              <a:t>Narrow Interpretation</a:t>
            </a:r>
          </a:p>
          <a:p>
            <a:pPr lvl="1"/>
            <a:r>
              <a:rPr lang="en-US" dirty="0" smtClean="0"/>
              <a:t>Government is prohibited from giving one religious group preferential treatment. </a:t>
            </a:r>
          </a:p>
          <a:p>
            <a:pPr lvl="1"/>
            <a:r>
              <a:rPr lang="en-US" dirty="0" err="1" smtClean="0"/>
              <a:t>Gov’t</a:t>
            </a:r>
            <a:r>
              <a:rPr lang="en-US" dirty="0" smtClean="0"/>
              <a:t> support ok, as long as it does so impartially.</a:t>
            </a:r>
          </a:p>
          <a:p>
            <a:r>
              <a:rPr lang="en-US" dirty="0" smtClean="0"/>
              <a:t>Literal Interpretation</a:t>
            </a:r>
          </a:p>
          <a:p>
            <a:pPr lvl="1"/>
            <a:r>
              <a:rPr lang="en-US" dirty="0" smtClean="0"/>
              <a:t>1</a:t>
            </a:r>
            <a:r>
              <a:rPr lang="en-US" baseline="30000" dirty="0" smtClean="0"/>
              <a:t>st</a:t>
            </a:r>
            <a:r>
              <a:rPr lang="en-US" dirty="0" smtClean="0"/>
              <a:t> Amendment only prohibits establishment of an official religion, all else is fair game.  </a:t>
            </a:r>
          </a:p>
        </p:txBody>
      </p:sp>
      <p:sp>
        <p:nvSpPr>
          <p:cNvPr id="3" name="Title 2"/>
          <p:cNvSpPr>
            <a:spLocks noGrp="1"/>
          </p:cNvSpPr>
          <p:nvPr>
            <p:ph type="title"/>
          </p:nvPr>
        </p:nvSpPr>
        <p:spPr/>
        <p:txBody>
          <a:bodyPr>
            <a:normAutofit fontScale="90000"/>
          </a:bodyPr>
          <a:lstStyle/>
          <a:p>
            <a:r>
              <a:rPr lang="en-US" dirty="0" smtClean="0"/>
              <a:t>Interpreting the Establishment Clause</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Free exercise protects the absolute freedom of belief (conscience), but freedom to practice one’s religion is not absolute. </a:t>
            </a:r>
          </a:p>
          <a:p>
            <a:r>
              <a:rPr lang="en-US" dirty="0" smtClean="0"/>
              <a:t>Religious beliefs can be limited to protect other important values and interests.  </a:t>
            </a:r>
            <a:endParaRPr lang="en-US" dirty="0"/>
          </a:p>
        </p:txBody>
      </p:sp>
      <p:sp>
        <p:nvSpPr>
          <p:cNvPr id="3" name="Title 2"/>
          <p:cNvSpPr>
            <a:spLocks noGrp="1"/>
          </p:cNvSpPr>
          <p:nvPr>
            <p:ph type="title"/>
          </p:nvPr>
        </p:nvSpPr>
        <p:spPr>
          <a:xfrm>
            <a:off x="304800" y="228600"/>
            <a:ext cx="8229600" cy="1143000"/>
          </a:xfrm>
        </p:spPr>
        <p:txBody>
          <a:bodyPr/>
          <a:lstStyle/>
          <a:p>
            <a:r>
              <a:rPr lang="en-US" dirty="0" smtClean="0"/>
              <a:t>The “Free Exercise” Clause</a:t>
            </a:r>
            <a:endParaRPr lang="en-US" dirty="0"/>
          </a:p>
        </p:txBody>
      </p:sp>
      <p:pic>
        <p:nvPicPr>
          <p:cNvPr id="57346" name="Picture 2" descr="http://imgs.sfgate.com/c/pictures/2007/08/05/in_polygamy_1.jpg"/>
          <p:cNvPicPr>
            <a:picLocks noChangeAspect="1" noChangeArrowheads="1"/>
          </p:cNvPicPr>
          <p:nvPr/>
        </p:nvPicPr>
        <p:blipFill>
          <a:blip r:embed="rId2" cstate="print"/>
          <a:srcRect/>
          <a:stretch>
            <a:fillRect/>
          </a:stretch>
        </p:blipFill>
        <p:spPr bwMode="auto">
          <a:xfrm>
            <a:off x="4800600" y="3720266"/>
            <a:ext cx="4343400" cy="3137733"/>
          </a:xfrm>
          <a:prstGeom prst="rect">
            <a:avLst/>
          </a:prstGeom>
          <a:ln>
            <a:noFill/>
          </a:ln>
          <a:effectLst>
            <a:softEdge rad="112500"/>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Court creates and refines “tests…”</a:t>
            </a:r>
          </a:p>
          <a:p>
            <a:pPr lvl="1"/>
            <a:r>
              <a:rPr lang="en-US" dirty="0" smtClean="0"/>
              <a:t>Ex) </a:t>
            </a:r>
          </a:p>
          <a:p>
            <a:pPr lvl="2"/>
            <a:r>
              <a:rPr lang="en-US" dirty="0" smtClean="0"/>
              <a:t>When health of community is balanced against religious beliefs, public health more important.</a:t>
            </a:r>
          </a:p>
          <a:p>
            <a:pPr lvl="2"/>
            <a:r>
              <a:rPr lang="en-US" dirty="0" smtClean="0"/>
              <a:t>When life, health or safety of individual is involved, mentally competent adults able to make own decisions. </a:t>
            </a:r>
          </a:p>
          <a:p>
            <a:r>
              <a:rPr lang="en-US" dirty="0" smtClean="0"/>
              <a:t>The Court’s Current Test</a:t>
            </a:r>
          </a:p>
          <a:p>
            <a:pPr lvl="1"/>
            <a:r>
              <a:rPr lang="en-US" dirty="0" smtClean="0"/>
              <a:t>Is the law “object neutral” and does it apply to everyone?</a:t>
            </a:r>
          </a:p>
          <a:p>
            <a:pPr lvl="1"/>
            <a:r>
              <a:rPr lang="en-US" dirty="0" smtClean="0"/>
              <a:t>If is does not pass the first test, did the </a:t>
            </a:r>
            <a:r>
              <a:rPr lang="en-US" dirty="0" err="1" smtClean="0"/>
              <a:t>gov’t</a:t>
            </a:r>
            <a:r>
              <a:rPr lang="en-US" dirty="0" smtClean="0"/>
              <a:t> have a </a:t>
            </a:r>
            <a:r>
              <a:rPr lang="en-US" b="1" dirty="0" smtClean="0"/>
              <a:t>compelling interest </a:t>
            </a:r>
            <a:r>
              <a:rPr lang="en-US" dirty="0" smtClean="0"/>
              <a:t>for enacting it, and did the government adopt the </a:t>
            </a:r>
            <a:r>
              <a:rPr lang="en-US" b="1" dirty="0" smtClean="0"/>
              <a:t>least restrictive means </a:t>
            </a:r>
            <a:r>
              <a:rPr lang="en-US" dirty="0" smtClean="0"/>
              <a:t>for furthering that compelling interest. </a:t>
            </a:r>
            <a:endParaRPr lang="en-US" dirty="0"/>
          </a:p>
        </p:txBody>
      </p:sp>
      <p:sp>
        <p:nvSpPr>
          <p:cNvPr id="3" name="Title 2"/>
          <p:cNvSpPr>
            <a:spLocks noGrp="1"/>
          </p:cNvSpPr>
          <p:nvPr>
            <p:ph type="title"/>
          </p:nvPr>
        </p:nvSpPr>
        <p:spPr>
          <a:xfrm>
            <a:off x="457200" y="274638"/>
            <a:ext cx="8686800" cy="1143000"/>
          </a:xfrm>
        </p:spPr>
        <p:txBody>
          <a:bodyPr>
            <a:normAutofit fontScale="90000"/>
          </a:bodyPr>
          <a:lstStyle/>
          <a:p>
            <a:r>
              <a:rPr lang="en-US" dirty="0" smtClean="0"/>
              <a:t>Balancing “Free Exercise” Against Other Interests of Society</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If the Government can meet its burden of proof, then the law does not violate the free exercise clause.</a:t>
            </a:r>
          </a:p>
          <a:p>
            <a:r>
              <a:rPr lang="en-US" i="1" dirty="0" smtClean="0"/>
              <a:t>Smith v. Oregon (1990)</a:t>
            </a:r>
          </a:p>
          <a:p>
            <a:r>
              <a:rPr lang="en-US" i="1" dirty="0" smtClean="0"/>
              <a:t>Church of the </a:t>
            </a:r>
            <a:r>
              <a:rPr lang="en-US" i="1" dirty="0" err="1" smtClean="0"/>
              <a:t>Lukumi</a:t>
            </a:r>
            <a:r>
              <a:rPr lang="en-US" i="1" dirty="0" smtClean="0"/>
              <a:t> </a:t>
            </a:r>
            <a:r>
              <a:rPr lang="en-US" i="1" dirty="0" err="1" smtClean="0"/>
              <a:t>Bablu</a:t>
            </a:r>
            <a:r>
              <a:rPr lang="en-US" i="1" dirty="0" smtClean="0"/>
              <a:t> </a:t>
            </a:r>
          </a:p>
          <a:p>
            <a:pPr>
              <a:buNone/>
            </a:pPr>
            <a:r>
              <a:rPr lang="en-US" i="1" dirty="0" smtClean="0"/>
              <a:t>   Aye, Inc. v. City of Hialeah </a:t>
            </a:r>
          </a:p>
          <a:p>
            <a:pPr>
              <a:buNone/>
            </a:pPr>
            <a:r>
              <a:rPr lang="en-US" i="1" dirty="0" smtClean="0"/>
              <a:t>   (1993)</a:t>
            </a:r>
            <a:endParaRPr lang="en-US" i="1" dirty="0"/>
          </a:p>
        </p:txBody>
      </p:sp>
      <p:sp>
        <p:nvSpPr>
          <p:cNvPr id="3" name="Title 2"/>
          <p:cNvSpPr>
            <a:spLocks noGrp="1"/>
          </p:cNvSpPr>
          <p:nvPr>
            <p:ph type="title"/>
          </p:nvPr>
        </p:nvSpPr>
        <p:spPr>
          <a:xfrm>
            <a:off x="457200" y="274638"/>
            <a:ext cx="8458200" cy="1143000"/>
          </a:xfrm>
        </p:spPr>
        <p:txBody>
          <a:bodyPr>
            <a:normAutofit fontScale="90000"/>
          </a:bodyPr>
          <a:lstStyle/>
          <a:p>
            <a:r>
              <a:rPr lang="en-US" dirty="0" smtClean="0"/>
              <a:t>Balancing “Free Exercise” Against Other Interests of Society</a:t>
            </a:r>
            <a:endParaRPr lang="en-US" dirty="0"/>
          </a:p>
        </p:txBody>
      </p:sp>
      <p:pic>
        <p:nvPicPr>
          <p:cNvPr id="99330" name="Picture 2" descr="http://peyote.org/peyote-indian.jpg"/>
          <p:cNvPicPr>
            <a:picLocks noChangeAspect="1" noChangeArrowheads="1"/>
          </p:cNvPicPr>
          <p:nvPr/>
        </p:nvPicPr>
        <p:blipFill>
          <a:blip r:embed="rId2" cstate="print"/>
          <a:srcRect/>
          <a:stretch>
            <a:fillRect/>
          </a:stretch>
        </p:blipFill>
        <p:spPr bwMode="auto">
          <a:xfrm>
            <a:off x="7086600" y="2438400"/>
            <a:ext cx="1752600" cy="2312459"/>
          </a:xfrm>
          <a:prstGeom prst="rect">
            <a:avLst/>
          </a:prstGeom>
          <a:ln>
            <a:noFill/>
          </a:ln>
          <a:effectLst>
            <a:softEdge rad="112500"/>
          </a:effectLst>
        </p:spPr>
      </p:pic>
      <p:pic>
        <p:nvPicPr>
          <p:cNvPr id="99332" name="Picture 4" descr="http://www.walterlippmann.com/pope.h1.jpg"/>
          <p:cNvPicPr>
            <a:picLocks noChangeAspect="1" noChangeArrowheads="1"/>
          </p:cNvPicPr>
          <p:nvPr/>
        </p:nvPicPr>
        <p:blipFill>
          <a:blip r:embed="rId3" cstate="print"/>
          <a:srcRect/>
          <a:stretch>
            <a:fillRect/>
          </a:stretch>
        </p:blipFill>
        <p:spPr bwMode="auto">
          <a:xfrm>
            <a:off x="3581400" y="4114800"/>
            <a:ext cx="3429000" cy="2459083"/>
          </a:xfrm>
          <a:prstGeom prst="rect">
            <a:avLst/>
          </a:prstGeom>
          <a:ln>
            <a:noFill/>
          </a:ln>
          <a:effectLst>
            <a:softEdge rad="1125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9144000" cy="5257800"/>
          </a:xfrm>
        </p:spPr>
        <p:txBody>
          <a:bodyPr>
            <a:normAutofit fontScale="77500" lnSpcReduction="20000"/>
          </a:bodyPr>
          <a:lstStyle/>
          <a:p>
            <a:pPr lvl="0"/>
            <a:r>
              <a:rPr lang="en-US" b="1" dirty="0" smtClean="0"/>
              <a:t>Lesson 27</a:t>
            </a:r>
            <a:r>
              <a:rPr lang="en-US" dirty="0" smtClean="0"/>
              <a:t>:   What Are Bills of Rights and What Kinds of Rights Does the U.S. Bill of Rights Protect? </a:t>
            </a:r>
          </a:p>
          <a:p>
            <a:pPr lvl="0">
              <a:buNone/>
            </a:pPr>
            <a:endParaRPr lang="en-US" dirty="0" smtClean="0"/>
          </a:p>
          <a:p>
            <a:pPr lvl="0"/>
            <a:r>
              <a:rPr lang="en-US" b="1" dirty="0" smtClean="0"/>
              <a:t>Lesson 28</a:t>
            </a:r>
            <a:r>
              <a:rPr lang="en-US" dirty="0" smtClean="0"/>
              <a:t>:   How Does the First Amendment Affect the Establishment and Free Exercise of Religion?</a:t>
            </a:r>
          </a:p>
          <a:p>
            <a:pPr lvl="0">
              <a:buNone/>
            </a:pPr>
            <a:endParaRPr lang="en-US" dirty="0" smtClean="0"/>
          </a:p>
          <a:p>
            <a:pPr lvl="0"/>
            <a:r>
              <a:rPr lang="en-US" b="1" dirty="0" smtClean="0"/>
              <a:t>Lesson 29</a:t>
            </a:r>
            <a:r>
              <a:rPr lang="en-US" dirty="0" smtClean="0"/>
              <a:t>:  How Does the First Amendment Protect Free Expression?</a:t>
            </a:r>
          </a:p>
          <a:p>
            <a:pPr lvl="0">
              <a:buNone/>
            </a:pPr>
            <a:endParaRPr lang="en-US" dirty="0" smtClean="0"/>
          </a:p>
          <a:p>
            <a:pPr lvl="0"/>
            <a:r>
              <a:rPr lang="en-US" b="1" dirty="0" smtClean="0"/>
              <a:t>Lesson 30</a:t>
            </a:r>
            <a:r>
              <a:rPr lang="en-US" dirty="0" smtClean="0"/>
              <a:t>:  How Does the First Amendment Protect Freedom to Assemble, Petition, and Associate?  </a:t>
            </a:r>
          </a:p>
          <a:p>
            <a:pPr lvl="0">
              <a:buNone/>
            </a:pPr>
            <a:endParaRPr lang="en-US" dirty="0" smtClean="0"/>
          </a:p>
          <a:p>
            <a:pPr lvl="0"/>
            <a:r>
              <a:rPr lang="en-US" b="1" dirty="0" smtClean="0"/>
              <a:t>Lesson 31</a:t>
            </a:r>
            <a:r>
              <a:rPr lang="en-US" dirty="0" smtClean="0"/>
              <a:t>:  How Do the Fourth and Fifth Amendments Protect Against Unreasonable Law Enforcement Procedures?</a:t>
            </a:r>
          </a:p>
          <a:p>
            <a:pPr lvl="0">
              <a:buNone/>
            </a:pPr>
            <a:endParaRPr lang="en-US" dirty="0" smtClean="0"/>
          </a:p>
          <a:p>
            <a:pPr lvl="0"/>
            <a:r>
              <a:rPr lang="en-US" b="1" dirty="0" smtClean="0"/>
              <a:t>Lesson 32</a:t>
            </a:r>
            <a:r>
              <a:rPr lang="en-US" dirty="0" smtClean="0"/>
              <a:t>: How Do the Fifth. Sixth, and Eight Amendments Protect Rights within the Judicial System?   </a:t>
            </a:r>
          </a:p>
          <a:p>
            <a:endParaRPr lang="en-US" dirty="0"/>
          </a:p>
        </p:txBody>
      </p:sp>
      <p:sp>
        <p:nvSpPr>
          <p:cNvPr id="2" name="Title 1"/>
          <p:cNvSpPr>
            <a:spLocks noGrp="1"/>
          </p:cNvSpPr>
          <p:nvPr>
            <p:ph type="title"/>
          </p:nvPr>
        </p:nvSpPr>
        <p:spPr>
          <a:xfrm>
            <a:off x="304800" y="0"/>
            <a:ext cx="8229600" cy="1143000"/>
          </a:xfrm>
        </p:spPr>
        <p:txBody>
          <a:bodyPr>
            <a:noAutofit/>
          </a:bodyPr>
          <a:lstStyle/>
          <a:p>
            <a:r>
              <a:rPr lang="en-US" sz="5400" dirty="0" smtClean="0"/>
              <a:t>Unit Overview</a:t>
            </a:r>
            <a:endParaRPr lang="en-US" sz="5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4062651"/>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29:</a:t>
            </a:r>
            <a:endParaRPr lang="en-US" sz="4000" dirty="0" smtClean="0"/>
          </a:p>
          <a:p>
            <a:r>
              <a:rPr lang="en-US" sz="4000" i="1" dirty="0" smtClean="0"/>
              <a:t>How Does the First Amendment Protect Free Expression?</a:t>
            </a:r>
          </a:p>
          <a:p>
            <a:endParaRPr lang="en-US" dirty="0"/>
          </a:p>
        </p:txBody>
      </p:sp>
      <p:pic>
        <p:nvPicPr>
          <p:cNvPr id="5" name="Picture 4" descr="0809webwtphs_lsn29.jpg"/>
          <p:cNvPicPr>
            <a:picLocks noChangeAspect="1"/>
          </p:cNvPicPr>
          <p:nvPr/>
        </p:nvPicPr>
        <p:blipFill>
          <a:blip r:embed="rId2" cstate="print"/>
          <a:stretch>
            <a:fillRect/>
          </a:stretch>
        </p:blipFill>
        <p:spPr>
          <a:xfrm>
            <a:off x="4800600" y="381000"/>
            <a:ext cx="4076700" cy="583527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295400"/>
            <a:ext cx="8763000" cy="4953000"/>
          </a:xfrm>
        </p:spPr>
        <p:txBody>
          <a:bodyPr>
            <a:normAutofit/>
          </a:bodyPr>
          <a:lstStyle/>
          <a:p>
            <a:r>
              <a:rPr lang="en-US" dirty="0" smtClean="0"/>
              <a:t>The 1</a:t>
            </a:r>
            <a:r>
              <a:rPr lang="en-US" baseline="30000" dirty="0" smtClean="0"/>
              <a:t>st</a:t>
            </a:r>
            <a:r>
              <a:rPr lang="en-US" dirty="0" smtClean="0"/>
              <a:t> Amendment rights to speech, press, assembly, and petition are together considered the right to freedom of expression. </a:t>
            </a:r>
          </a:p>
          <a:p>
            <a:r>
              <a:rPr lang="en-US" dirty="0" smtClean="0"/>
              <a:t>This lesson examines the benefits that freedom of speech and press offer to the individual and society, why they were important to the Founders, and the circumstances un which the government should be able to limit them.</a:t>
            </a:r>
            <a:endParaRPr lang="en-US" dirty="0"/>
          </a:p>
        </p:txBody>
      </p:sp>
      <p:sp>
        <p:nvSpPr>
          <p:cNvPr id="3" name="Title 2"/>
          <p:cNvSpPr>
            <a:spLocks noGrp="1"/>
          </p:cNvSpPr>
          <p:nvPr>
            <p:ph type="title"/>
          </p:nvPr>
        </p:nvSpPr>
        <p:spPr>
          <a:xfrm>
            <a:off x="152400" y="0"/>
            <a:ext cx="8229600" cy="792162"/>
          </a:xfrm>
        </p:spPr>
        <p:txBody>
          <a:bodyPr>
            <a:normAutofit/>
          </a:bodyPr>
          <a:lstStyle/>
          <a:p>
            <a:r>
              <a:rPr lang="en-US" sz="4000" dirty="0" smtClean="0"/>
              <a:t>Purpose</a:t>
            </a:r>
            <a:endParaRPr lang="en-US" sz="40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1143000"/>
            <a:ext cx="8458200" cy="4864291"/>
          </a:xfrm>
        </p:spPr>
        <p:txBody>
          <a:bodyPr/>
          <a:lstStyle/>
          <a:p>
            <a:r>
              <a:rPr lang="en-US" i="1" dirty="0" smtClean="0"/>
              <a:t>Explain the importance of freedom of expression to both the individual and society and its historical importance. </a:t>
            </a:r>
          </a:p>
          <a:p>
            <a:r>
              <a:rPr lang="en-US" i="1" dirty="0" smtClean="0"/>
              <a:t>Explain the considerations useful in deciding when the government should be able to place limits on freedom of speech and the press. </a:t>
            </a:r>
          </a:p>
          <a:p>
            <a:r>
              <a:rPr lang="en-US" i="1" dirty="0" smtClean="0"/>
              <a:t>Evaluate, take, and defend positions on issues involving the right to freedom of expression. </a:t>
            </a:r>
          </a:p>
          <a:p>
            <a:endParaRPr lang="en-US" i="1" dirty="0"/>
          </a:p>
        </p:txBody>
      </p:sp>
      <p:sp>
        <p:nvSpPr>
          <p:cNvPr id="4" name="Title 3"/>
          <p:cNvSpPr>
            <a:spLocks noGrp="1"/>
          </p:cNvSpPr>
          <p:nvPr>
            <p:ph type="title"/>
          </p:nvPr>
        </p:nvSpPr>
        <p:spPr>
          <a:xfrm>
            <a:off x="304800" y="-228600"/>
            <a:ext cx="8229600" cy="1143000"/>
          </a:xfrm>
        </p:spPr>
        <p:txBody>
          <a:bodyPr>
            <a:normAutofit/>
          </a:bodyPr>
          <a:lstStyle/>
          <a:p>
            <a:r>
              <a:rPr lang="en-US" sz="4000" dirty="0" smtClean="0"/>
              <a:t>Objectives</a:t>
            </a:r>
            <a:endParaRPr lang="en-US" sz="4000" dirty="0"/>
          </a:p>
        </p:txBody>
      </p:sp>
      <p:sp>
        <p:nvSpPr>
          <p:cNvPr id="6" name="Content Placeholder 1"/>
          <p:cNvSpPr txBox="1">
            <a:spLocks/>
          </p:cNvSpPr>
          <p:nvPr/>
        </p:nvSpPr>
        <p:spPr>
          <a:xfrm>
            <a:off x="152400" y="1371600"/>
            <a:ext cx="8763000" cy="4876800"/>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n-US" sz="2700" b="0" i="1" u="none" strike="noStrike" kern="1200" cap="none" spc="0" normalizeH="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447800"/>
            <a:ext cx="8610600" cy="4648200"/>
          </a:xfrm>
        </p:spPr>
        <p:txBody>
          <a:bodyPr>
            <a:normAutofit fontScale="70000" lnSpcReduction="20000"/>
          </a:bodyPr>
          <a:lstStyle/>
          <a:p>
            <a:pPr>
              <a:buNone/>
            </a:pPr>
            <a:r>
              <a:rPr lang="en-US" b="1" dirty="0" smtClean="0"/>
              <a:t>	libel</a:t>
            </a:r>
            <a:r>
              <a:rPr lang="en-US" dirty="0" smtClean="0"/>
              <a:t> </a:t>
            </a:r>
            <a:br>
              <a:rPr lang="en-US" dirty="0" smtClean="0"/>
            </a:br>
            <a:r>
              <a:rPr lang="en-US" dirty="0" smtClean="0"/>
              <a:t/>
            </a:r>
            <a:br>
              <a:rPr lang="en-US" dirty="0" smtClean="0"/>
            </a:br>
            <a:r>
              <a:rPr lang="en-US" dirty="0" smtClean="0"/>
              <a:t>Published words or pictures that falsely and maliciously defame a person.    </a:t>
            </a:r>
            <a:br>
              <a:rPr lang="en-US" dirty="0" smtClean="0"/>
            </a:br>
            <a:r>
              <a:rPr lang="en-US" dirty="0" smtClean="0"/>
              <a:t/>
            </a:r>
            <a:br>
              <a:rPr lang="en-US" dirty="0" smtClean="0"/>
            </a:br>
            <a:r>
              <a:rPr lang="en-US" b="1" dirty="0" smtClean="0"/>
              <a:t>seditious libel</a:t>
            </a:r>
            <a:r>
              <a:rPr lang="en-US" dirty="0" smtClean="0"/>
              <a:t> </a:t>
            </a:r>
            <a:br>
              <a:rPr lang="en-US" dirty="0" smtClean="0"/>
            </a:br>
            <a:r>
              <a:rPr lang="en-US" dirty="0" smtClean="0"/>
              <a:t/>
            </a:r>
            <a:br>
              <a:rPr lang="en-US" dirty="0" smtClean="0"/>
            </a:br>
            <a:r>
              <a:rPr lang="en-US" dirty="0" smtClean="0"/>
              <a:t>Written language that seeks to convince others to engage in the overthrow of a government.    </a:t>
            </a:r>
            <a:br>
              <a:rPr lang="en-US" dirty="0" smtClean="0"/>
            </a:br>
            <a:r>
              <a:rPr lang="en-US" dirty="0" smtClean="0"/>
              <a:t/>
            </a:r>
            <a:br>
              <a:rPr lang="en-US" dirty="0" smtClean="0"/>
            </a:br>
            <a:r>
              <a:rPr lang="en-US" b="1" dirty="0" smtClean="0"/>
              <a:t>time, place, and manner restrictions</a:t>
            </a:r>
            <a:r>
              <a:rPr lang="en-US" dirty="0" smtClean="0"/>
              <a:t> </a:t>
            </a:r>
            <a:br>
              <a:rPr lang="en-US" dirty="0" smtClean="0"/>
            </a:br>
            <a:r>
              <a:rPr lang="en-US" dirty="0" smtClean="0"/>
              <a:t/>
            </a:r>
            <a:br>
              <a:rPr lang="en-US" dirty="0" smtClean="0"/>
            </a:br>
            <a:r>
              <a:rPr lang="en-US" dirty="0" smtClean="0"/>
              <a:t>Government regulations that place restrictions on free speech. These regulations, specifying when, where, and in what way speech is allowed, are applied when unrestricted free speech will conflict with the rights of others.    </a:t>
            </a:r>
            <a:br>
              <a:rPr lang="en-US" dirty="0" smtClean="0"/>
            </a:br>
            <a:r>
              <a:rPr lang="en-US" dirty="0" smtClean="0"/>
              <a:t/>
            </a:r>
            <a:br>
              <a:rPr lang="en-US" dirty="0" smtClean="0"/>
            </a:br>
            <a:r>
              <a:rPr lang="en-US" dirty="0" smtClean="0"/>
              <a:t>    </a:t>
            </a:r>
            <a:endParaRPr lang="en-US" dirty="0">
              <a:solidFill>
                <a:schemeClr val="tx2">
                  <a:lumMod val="75000"/>
                </a:schemeClr>
              </a:solidFill>
            </a:endParaRPr>
          </a:p>
        </p:txBody>
      </p:sp>
      <p:sp>
        <p:nvSpPr>
          <p:cNvPr id="3" name="Title 2"/>
          <p:cNvSpPr>
            <a:spLocks noGrp="1"/>
          </p:cNvSpPr>
          <p:nvPr>
            <p:ph type="title"/>
          </p:nvPr>
        </p:nvSpPr>
        <p:spPr>
          <a:xfrm>
            <a:off x="533400" y="304800"/>
            <a:ext cx="8077200" cy="762000"/>
          </a:xfrm>
        </p:spPr>
        <p:txBody>
          <a:bodyPr>
            <a:normAutofit/>
          </a:bodyPr>
          <a:lstStyle/>
          <a:p>
            <a:r>
              <a:rPr lang="en-US" sz="4000" dirty="0" smtClean="0"/>
              <a:t>Terms to Know</a:t>
            </a:r>
            <a:endParaRPr lang="en-US" sz="4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81328"/>
            <a:ext cx="8686800" cy="4525963"/>
          </a:xfrm>
        </p:spPr>
        <p:txBody>
          <a:bodyPr/>
          <a:lstStyle/>
          <a:p>
            <a:r>
              <a:rPr lang="en-US" dirty="0" smtClean="0"/>
              <a:t>Founders belief that freedom to express personal opinions is essential to free government.</a:t>
            </a:r>
          </a:p>
          <a:p>
            <a:r>
              <a:rPr lang="en-US" dirty="0" smtClean="0"/>
              <a:t>Although pressure to suppress freedom of expression is widespread and powerful, freedom of expression…</a:t>
            </a:r>
          </a:p>
          <a:p>
            <a:pPr lvl="1"/>
            <a:r>
              <a:rPr lang="en-US" dirty="0" smtClean="0"/>
              <a:t>Promotes Individual Growth &amp; Human Dignity</a:t>
            </a:r>
          </a:p>
          <a:p>
            <a:pPr lvl="1"/>
            <a:r>
              <a:rPr lang="en-US" dirty="0" smtClean="0"/>
              <a:t>Is Important for Advancement of Knowledge</a:t>
            </a:r>
          </a:p>
          <a:p>
            <a:pPr lvl="1"/>
            <a:r>
              <a:rPr lang="en-US" dirty="0" smtClean="0"/>
              <a:t>Is a Necessary Part of Representative Government</a:t>
            </a:r>
          </a:p>
          <a:p>
            <a:pPr lvl="1"/>
            <a:r>
              <a:rPr lang="en-US" dirty="0" smtClean="0"/>
              <a:t>Is Vital to Bringing About Peaceful Social Change</a:t>
            </a:r>
          </a:p>
          <a:p>
            <a:pPr lvl="1"/>
            <a:r>
              <a:rPr lang="en-US" dirty="0" smtClean="0"/>
              <a:t>Is Essential for the Protection of All Individual Rights</a:t>
            </a:r>
          </a:p>
          <a:p>
            <a:pPr lvl="1"/>
            <a:endParaRPr lang="en-US" dirty="0"/>
          </a:p>
        </p:txBody>
      </p:sp>
      <p:sp>
        <p:nvSpPr>
          <p:cNvPr id="3" name="Title 2"/>
          <p:cNvSpPr>
            <a:spLocks noGrp="1"/>
          </p:cNvSpPr>
          <p:nvPr>
            <p:ph type="title"/>
          </p:nvPr>
        </p:nvSpPr>
        <p:spPr/>
        <p:txBody>
          <a:bodyPr>
            <a:normAutofit fontScale="90000"/>
          </a:bodyPr>
          <a:lstStyle/>
          <a:p>
            <a:r>
              <a:rPr lang="en-US" dirty="0" smtClean="0"/>
              <a:t>Importance of “Free Expression”</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7800"/>
            <a:ext cx="8991600" cy="4525963"/>
          </a:xfrm>
        </p:spPr>
        <p:txBody>
          <a:bodyPr>
            <a:normAutofit lnSpcReduction="10000"/>
          </a:bodyPr>
          <a:lstStyle/>
          <a:p>
            <a:r>
              <a:rPr lang="en-US" dirty="0" smtClean="0"/>
              <a:t>Common Law suggested that “Sedition Libel” mean defaming or ridiculing the government in a way that would jeopardize peace. </a:t>
            </a:r>
          </a:p>
          <a:p>
            <a:r>
              <a:rPr lang="en-US" dirty="0" smtClean="0"/>
              <a:t>John Peter Zenger’s trial established</a:t>
            </a:r>
          </a:p>
          <a:p>
            <a:pPr lvl="1"/>
            <a:r>
              <a:rPr lang="en-US" dirty="0" smtClean="0"/>
              <a:t> truth could be permitted as a defense</a:t>
            </a:r>
          </a:p>
          <a:p>
            <a:pPr lvl="1"/>
            <a:r>
              <a:rPr lang="en-US" dirty="0" smtClean="0"/>
              <a:t>The importance of freedom of the press</a:t>
            </a:r>
          </a:p>
          <a:p>
            <a:pPr lvl="1"/>
            <a:r>
              <a:rPr lang="en-US" dirty="0" smtClean="0"/>
              <a:t>Jury as a check on arbitrary power</a:t>
            </a:r>
          </a:p>
          <a:p>
            <a:r>
              <a:rPr lang="en-US" dirty="0" smtClean="0"/>
              <a:t>Jefferson’s opposition to Adams’ Sedition </a:t>
            </a:r>
          </a:p>
          <a:p>
            <a:pPr>
              <a:buNone/>
            </a:pPr>
            <a:r>
              <a:rPr lang="en-US" dirty="0" smtClean="0"/>
              <a:t>   Act helped propel him to presidency</a:t>
            </a:r>
          </a:p>
          <a:p>
            <a:pPr lvl="1"/>
            <a:r>
              <a:rPr lang="en-US" dirty="0" smtClean="0"/>
              <a:t>“Our liberty depends on freedom of the press,</a:t>
            </a:r>
          </a:p>
          <a:p>
            <a:pPr lvl="1">
              <a:buNone/>
            </a:pPr>
            <a:r>
              <a:rPr lang="en-US" dirty="0" smtClean="0"/>
              <a:t>     and that cannot be limited without being lost. </a:t>
            </a:r>
            <a:endParaRPr lang="en-US" dirty="0"/>
          </a:p>
        </p:txBody>
      </p:sp>
      <p:sp>
        <p:nvSpPr>
          <p:cNvPr id="3" name="Title 2"/>
          <p:cNvSpPr>
            <a:spLocks noGrp="1"/>
          </p:cNvSpPr>
          <p:nvPr>
            <p:ph type="title"/>
          </p:nvPr>
        </p:nvSpPr>
        <p:spPr/>
        <p:txBody>
          <a:bodyPr>
            <a:normAutofit fontScale="90000"/>
          </a:bodyPr>
          <a:lstStyle/>
          <a:p>
            <a:r>
              <a:rPr lang="en-US" dirty="0" smtClean="0"/>
              <a:t>Protecting Expression in Early America</a:t>
            </a:r>
            <a:endParaRPr lang="en-US" dirty="0"/>
          </a:p>
        </p:txBody>
      </p:sp>
      <p:pic>
        <p:nvPicPr>
          <p:cNvPr id="49154" name="Picture 2" descr="http://www.glenninstitute.org/wp-content/uploads/2010/01/Thomas-Jefferson.jpg"/>
          <p:cNvPicPr>
            <a:picLocks noChangeAspect="1" noChangeArrowheads="1"/>
          </p:cNvPicPr>
          <p:nvPr/>
        </p:nvPicPr>
        <p:blipFill>
          <a:blip r:embed="rId2" cstate="print"/>
          <a:srcRect/>
          <a:stretch>
            <a:fillRect/>
          </a:stretch>
        </p:blipFill>
        <p:spPr bwMode="auto">
          <a:xfrm>
            <a:off x="6811505" y="4724400"/>
            <a:ext cx="2332495" cy="2133600"/>
          </a:xfrm>
          <a:prstGeom prst="rect">
            <a:avLst/>
          </a:prstGeom>
          <a:ln>
            <a:noFill/>
          </a:ln>
          <a:effectLst>
            <a:softEdge rad="112500"/>
          </a:effectLst>
        </p:spPr>
      </p:pic>
      <p:pic>
        <p:nvPicPr>
          <p:cNvPr id="49156" name="Picture 4" descr="http://www.gailjarrow.com/zenger_clip_image012.jpg"/>
          <p:cNvPicPr>
            <a:picLocks noChangeAspect="1" noChangeArrowheads="1"/>
          </p:cNvPicPr>
          <p:nvPr/>
        </p:nvPicPr>
        <p:blipFill>
          <a:blip r:embed="rId3" cstate="print"/>
          <a:srcRect/>
          <a:stretch>
            <a:fillRect/>
          </a:stretch>
        </p:blipFill>
        <p:spPr bwMode="auto">
          <a:xfrm>
            <a:off x="6858000" y="2286000"/>
            <a:ext cx="2056187" cy="2362200"/>
          </a:xfrm>
          <a:prstGeom prst="rect">
            <a:avLst/>
          </a:prstGeom>
          <a:ln>
            <a:noFill/>
          </a:ln>
          <a:effectLst>
            <a:softEdge rad="112500"/>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5486400" cy="4525963"/>
          </a:xfrm>
        </p:spPr>
        <p:txBody>
          <a:bodyPr>
            <a:normAutofit/>
          </a:bodyPr>
          <a:lstStyle/>
          <a:p>
            <a:r>
              <a:rPr lang="en-US" dirty="0" smtClean="0"/>
              <a:t>Throughout many times in history, pressure has risen to suppress unpopular ideas. </a:t>
            </a:r>
          </a:p>
          <a:p>
            <a:pPr lvl="1"/>
            <a:r>
              <a:rPr lang="en-US" dirty="0" smtClean="0"/>
              <a:t>Pre-Civil War ban on abolitionist literature</a:t>
            </a:r>
          </a:p>
          <a:p>
            <a:pPr lvl="1"/>
            <a:r>
              <a:rPr lang="en-US" dirty="0" smtClean="0"/>
              <a:t>20</a:t>
            </a:r>
            <a:r>
              <a:rPr lang="en-US" baseline="30000" dirty="0" smtClean="0"/>
              <a:t>th</a:t>
            </a:r>
            <a:r>
              <a:rPr lang="en-US" dirty="0" smtClean="0"/>
              <a:t> C. fears of labor movements, socialism, communism, anarchists. (McCarthy Era)</a:t>
            </a:r>
          </a:p>
          <a:p>
            <a:r>
              <a:rPr lang="en-US" dirty="0" smtClean="0"/>
              <a:t>Since 1960s, fewer attempts have been made to prosecute those with different beliefs. </a:t>
            </a:r>
            <a:endParaRPr lang="en-US" dirty="0"/>
          </a:p>
        </p:txBody>
      </p:sp>
      <p:sp>
        <p:nvSpPr>
          <p:cNvPr id="3" name="Title 2"/>
          <p:cNvSpPr>
            <a:spLocks noGrp="1"/>
          </p:cNvSpPr>
          <p:nvPr>
            <p:ph type="title"/>
          </p:nvPr>
        </p:nvSpPr>
        <p:spPr/>
        <p:txBody>
          <a:bodyPr/>
          <a:lstStyle/>
          <a:p>
            <a:r>
              <a:rPr lang="en-US" dirty="0" smtClean="0"/>
              <a:t>Suppressing Free Expression</a:t>
            </a:r>
            <a:endParaRPr lang="en-US" dirty="0"/>
          </a:p>
        </p:txBody>
      </p:sp>
      <p:pic>
        <p:nvPicPr>
          <p:cNvPr id="47106" name="Picture 2" descr="http://www.knowledgerush.com/wiki_image/b/bf/Mcarthylist.jpg"/>
          <p:cNvPicPr>
            <a:picLocks noChangeAspect="1" noChangeArrowheads="1"/>
          </p:cNvPicPr>
          <p:nvPr/>
        </p:nvPicPr>
        <p:blipFill>
          <a:blip r:embed="rId2" cstate="print"/>
          <a:srcRect/>
          <a:stretch>
            <a:fillRect/>
          </a:stretch>
        </p:blipFill>
        <p:spPr bwMode="auto">
          <a:xfrm>
            <a:off x="6034242" y="4038600"/>
            <a:ext cx="3109757" cy="2396941"/>
          </a:xfrm>
          <a:prstGeom prst="rect">
            <a:avLst/>
          </a:prstGeom>
          <a:ln>
            <a:noFill/>
          </a:ln>
          <a:effectLst>
            <a:softEdge rad="112500"/>
          </a:effectLst>
        </p:spPr>
      </p:pic>
      <p:pic>
        <p:nvPicPr>
          <p:cNvPr id="47108" name="Picture 4" descr="http://4.bp.blogspot.com/_eBf41IICCzU/S9YUF8comjI/AAAAAAAAAQg/Q-yl_DZs1to/s320/anarchism.jpg"/>
          <p:cNvPicPr>
            <a:picLocks noChangeAspect="1" noChangeArrowheads="1"/>
          </p:cNvPicPr>
          <p:nvPr/>
        </p:nvPicPr>
        <p:blipFill>
          <a:blip r:embed="rId3" cstate="print"/>
          <a:srcRect/>
          <a:stretch>
            <a:fillRect/>
          </a:stretch>
        </p:blipFill>
        <p:spPr bwMode="auto">
          <a:xfrm>
            <a:off x="6400800" y="1447800"/>
            <a:ext cx="2117694" cy="2181225"/>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143000"/>
            <a:ext cx="8686800" cy="4995672"/>
          </a:xfrm>
        </p:spPr>
        <p:txBody>
          <a:bodyPr>
            <a:normAutofit lnSpcReduction="10000"/>
          </a:bodyPr>
          <a:lstStyle/>
          <a:p>
            <a:r>
              <a:rPr lang="en-US" dirty="0" smtClean="0"/>
              <a:t>The Court’s approach has been “dynamic” and “unpredictable,” but these general rules apply to laws restricting speech and press…</a:t>
            </a:r>
          </a:p>
          <a:p>
            <a:pPr>
              <a:buNone/>
            </a:pPr>
            <a:endParaRPr lang="en-US" dirty="0" smtClean="0"/>
          </a:p>
          <a:p>
            <a:pPr marL="624078" indent="-514350">
              <a:buFont typeface="+mj-lt"/>
              <a:buAutoNum type="arabicParenR"/>
            </a:pPr>
            <a:r>
              <a:rPr lang="en-US" dirty="0" smtClean="0"/>
              <a:t>Laws may not discriminate unfairly on the basis of content of the expression or the speaker</a:t>
            </a:r>
          </a:p>
          <a:p>
            <a:pPr lvl="2"/>
            <a:r>
              <a:rPr lang="en-US" dirty="0" smtClean="0"/>
              <a:t>However, no one has right to publish secret military info or names of US intelligence agents.</a:t>
            </a:r>
          </a:p>
          <a:p>
            <a:pPr lvl="1">
              <a:buNone/>
            </a:pPr>
            <a:endParaRPr lang="en-US" dirty="0" smtClean="0"/>
          </a:p>
          <a:p>
            <a:pPr marL="624078" indent="-514350">
              <a:buFont typeface="+mj-lt"/>
              <a:buAutoNum type="arabicParenR"/>
            </a:pPr>
            <a:r>
              <a:rPr lang="en-US" dirty="0" smtClean="0"/>
              <a:t>Time, place, and manner restrictions must be content-neutral and applied fairly</a:t>
            </a:r>
          </a:p>
          <a:p>
            <a:pPr lvl="2"/>
            <a:r>
              <a:rPr lang="en-US" dirty="0" smtClean="0"/>
              <a:t>Regulations cannot affect content of expression or favor some individuals, groups, or opinions over others. </a:t>
            </a:r>
            <a:endParaRPr lang="en-US" dirty="0"/>
          </a:p>
        </p:txBody>
      </p:sp>
      <p:sp>
        <p:nvSpPr>
          <p:cNvPr id="3" name="Title 2"/>
          <p:cNvSpPr>
            <a:spLocks noGrp="1"/>
          </p:cNvSpPr>
          <p:nvPr>
            <p:ph type="title"/>
          </p:nvPr>
        </p:nvSpPr>
        <p:spPr>
          <a:xfrm>
            <a:off x="381000" y="152400"/>
            <a:ext cx="8229600" cy="1143000"/>
          </a:xfrm>
        </p:spPr>
        <p:txBody>
          <a:bodyPr/>
          <a:lstStyle/>
          <a:p>
            <a:r>
              <a:rPr lang="en-US" dirty="0" smtClean="0"/>
              <a:t>Government Limitations</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1600"/>
            <a:ext cx="6019800" cy="4525963"/>
          </a:xfrm>
        </p:spPr>
        <p:txBody>
          <a:bodyPr>
            <a:normAutofit lnSpcReduction="10000"/>
          </a:bodyPr>
          <a:lstStyle/>
          <a:p>
            <a:pPr marL="624078" indent="-514350">
              <a:buFont typeface="+mj-lt"/>
              <a:buAutoNum type="arabicParenR" startAt="3"/>
            </a:pPr>
            <a:r>
              <a:rPr lang="en-US" dirty="0" smtClean="0"/>
              <a:t>Regulations on expression cannot be vague</a:t>
            </a:r>
          </a:p>
          <a:p>
            <a:pPr marL="1117854" lvl="2" indent="-514350"/>
            <a:r>
              <a:rPr lang="en-US" dirty="0" smtClean="0"/>
              <a:t>Ex) rule prohibiting “disrespectful speech that interferes with the public good” is too vague</a:t>
            </a:r>
          </a:p>
          <a:p>
            <a:pPr marL="1117854" lvl="2" indent="-514350"/>
            <a:endParaRPr lang="en-US" dirty="0" smtClean="0"/>
          </a:p>
          <a:p>
            <a:pPr marL="624078" indent="-514350">
              <a:buFont typeface="+mj-lt"/>
              <a:buAutoNum type="arabicParenR" startAt="4"/>
            </a:pPr>
            <a:r>
              <a:rPr lang="en-US" dirty="0" smtClean="0"/>
              <a:t>Regulations must not be overly broad and must be implemented by the “least restrictive means”</a:t>
            </a:r>
          </a:p>
          <a:p>
            <a:pPr marL="1117854" lvl="2" indent="-514350"/>
            <a:r>
              <a:rPr lang="en-US" dirty="0" smtClean="0"/>
              <a:t>Regulations must solve a specific problem without limiting more expression than is necessary</a:t>
            </a:r>
            <a:endParaRPr lang="en-US" dirty="0"/>
          </a:p>
        </p:txBody>
      </p:sp>
      <p:sp>
        <p:nvSpPr>
          <p:cNvPr id="3" name="Title 2"/>
          <p:cNvSpPr>
            <a:spLocks noGrp="1"/>
          </p:cNvSpPr>
          <p:nvPr>
            <p:ph type="title"/>
          </p:nvPr>
        </p:nvSpPr>
        <p:spPr/>
        <p:txBody>
          <a:bodyPr/>
          <a:lstStyle/>
          <a:p>
            <a:r>
              <a:rPr lang="en-US" dirty="0" smtClean="0"/>
              <a:t>Government Limitations</a:t>
            </a:r>
            <a:endParaRPr lang="en-US" dirty="0"/>
          </a:p>
        </p:txBody>
      </p:sp>
      <p:pic>
        <p:nvPicPr>
          <p:cNvPr id="46082" name="Picture 2" descr="http://logisticsmonster.com/wp-content/uploads/2010/08/RestoreHonorRally.jpg"/>
          <p:cNvPicPr>
            <a:picLocks noChangeAspect="1" noChangeArrowheads="1"/>
          </p:cNvPicPr>
          <p:nvPr/>
        </p:nvPicPr>
        <p:blipFill>
          <a:blip r:embed="rId2" cstate="print"/>
          <a:srcRect/>
          <a:stretch>
            <a:fillRect/>
          </a:stretch>
        </p:blipFill>
        <p:spPr bwMode="auto">
          <a:xfrm>
            <a:off x="5343525" y="4324349"/>
            <a:ext cx="3800475" cy="2533651"/>
          </a:xfrm>
          <a:prstGeom prst="rect">
            <a:avLst/>
          </a:prstGeom>
          <a:ln>
            <a:noFill/>
          </a:ln>
          <a:effectLst>
            <a:softEdge rad="112500"/>
          </a:effectLst>
        </p:spPr>
      </p:pic>
      <p:pic>
        <p:nvPicPr>
          <p:cNvPr id="46084" name="Picture 4" descr="Ed Reott Ed Reott of Utah holds a sign as people gather for the Tea Party Express' &quot;Showdown in Searchlight,&quot; rally March 27, 2010 in Searchlight, Nevada. The rally, held in the hometown of U.S. Senate Majority Leader Harry Reid (D-NV), serves as the kickoff for a 42-city bus tour that ends in Washington D.C. on April 15, 2010."/>
          <p:cNvPicPr>
            <a:picLocks noChangeAspect="1" noChangeArrowheads="1"/>
          </p:cNvPicPr>
          <p:nvPr/>
        </p:nvPicPr>
        <p:blipFill>
          <a:blip r:embed="rId3" cstate="print"/>
          <a:srcRect/>
          <a:stretch>
            <a:fillRect/>
          </a:stretch>
        </p:blipFill>
        <p:spPr bwMode="auto">
          <a:xfrm>
            <a:off x="6324600" y="1066800"/>
            <a:ext cx="2286000" cy="3135992"/>
          </a:xfrm>
          <a:prstGeom prst="rect">
            <a:avLst/>
          </a:prstGeom>
          <a:ln>
            <a:noFill/>
          </a:ln>
          <a:effectLst>
            <a:softEdge rad="112500"/>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Governments often limit free speech and press during wartime / emergencies in the name of defense</a:t>
            </a:r>
          </a:p>
          <a:p>
            <a:pPr lvl="1"/>
            <a:r>
              <a:rPr lang="en-US" dirty="0" smtClean="0"/>
              <a:t>Alien &amp; Sedition Act, Civil War restrictions, WWI through McCarthy era</a:t>
            </a:r>
          </a:p>
          <a:p>
            <a:r>
              <a:rPr lang="en-US" dirty="0" smtClean="0"/>
              <a:t>The </a:t>
            </a:r>
            <a:r>
              <a:rPr lang="en-US" dirty="0" err="1" smtClean="0"/>
              <a:t>Bradenburg</a:t>
            </a:r>
            <a:r>
              <a:rPr lang="en-US" dirty="0" smtClean="0"/>
              <a:t> Test </a:t>
            </a:r>
            <a:r>
              <a:rPr lang="en-US" i="1" dirty="0" smtClean="0"/>
              <a:t>(</a:t>
            </a:r>
            <a:r>
              <a:rPr lang="en-US" b="1" i="1" dirty="0" err="1" smtClean="0"/>
              <a:t>Bradenberg</a:t>
            </a:r>
            <a:r>
              <a:rPr lang="en-US" b="1" i="1" dirty="0" smtClean="0"/>
              <a:t> v. Ohio, 1969</a:t>
            </a:r>
            <a:r>
              <a:rPr lang="en-US" i="1" dirty="0" smtClean="0"/>
              <a:t>)</a:t>
            </a:r>
          </a:p>
          <a:p>
            <a:pPr lvl="1"/>
            <a:r>
              <a:rPr lang="en-US" dirty="0" err="1" smtClean="0"/>
              <a:t>Gov’t</a:t>
            </a:r>
            <a:r>
              <a:rPr lang="en-US" dirty="0" smtClean="0"/>
              <a:t> cannot forbid such expression unless </a:t>
            </a:r>
            <a:r>
              <a:rPr lang="en-US" i="1" dirty="0" smtClean="0"/>
              <a:t>“such advocacy is directed to inciting or producing imminent lawless action and is likely to incite or produce such action.”</a:t>
            </a:r>
            <a:endParaRPr lang="en-US" i="1" dirty="0"/>
          </a:p>
        </p:txBody>
      </p:sp>
      <p:sp>
        <p:nvSpPr>
          <p:cNvPr id="3" name="Title 2"/>
          <p:cNvSpPr>
            <a:spLocks noGrp="1"/>
          </p:cNvSpPr>
          <p:nvPr>
            <p:ph type="title"/>
          </p:nvPr>
        </p:nvSpPr>
        <p:spPr/>
        <p:txBody>
          <a:bodyPr>
            <a:normAutofit fontScale="90000"/>
          </a:bodyPr>
          <a:lstStyle/>
          <a:p>
            <a:r>
              <a:rPr lang="en-US" dirty="0" smtClean="0"/>
              <a:t>Wars, Emergencies, and Freedom of Expression</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5279" y="1295400"/>
            <a:ext cx="8978721" cy="5334000"/>
          </a:xfrm>
        </p:spPr>
        <p:txBody>
          <a:bodyPr>
            <a:normAutofit/>
          </a:bodyPr>
          <a:lstStyle/>
          <a:p>
            <a:r>
              <a:rPr lang="en-US" dirty="0" smtClean="0"/>
              <a:t>In this unit you will learn why the rights contained in the body of the Constitution, Bill of Rights, and subsequent amendments are so important to Americans, and why the interpretation and application of these rights is often controversial. </a:t>
            </a:r>
          </a:p>
        </p:txBody>
      </p:sp>
      <p:sp>
        <p:nvSpPr>
          <p:cNvPr id="2" name="Title 1"/>
          <p:cNvSpPr>
            <a:spLocks noGrp="1"/>
          </p:cNvSpPr>
          <p:nvPr>
            <p:ph type="title"/>
          </p:nvPr>
        </p:nvSpPr>
        <p:spPr>
          <a:xfrm>
            <a:off x="2286000" y="0"/>
            <a:ext cx="4495800" cy="1219200"/>
          </a:xfrm>
        </p:spPr>
        <p:txBody>
          <a:bodyPr>
            <a:normAutofit/>
          </a:bodyPr>
          <a:lstStyle/>
          <a:p>
            <a:r>
              <a:rPr lang="en-US" sz="4000" dirty="0" smtClean="0"/>
              <a:t>Unit 5 Purpose</a:t>
            </a:r>
            <a:endParaRPr lang="en-US" sz="40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5293757"/>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30:</a:t>
            </a:r>
            <a:endParaRPr lang="en-US" sz="4000" dirty="0" smtClean="0"/>
          </a:p>
          <a:p>
            <a:r>
              <a:rPr lang="en-US" sz="4000" i="1" dirty="0" smtClean="0"/>
              <a:t>How Does the First Amendment Protect Freedom to Assemble, Petition, and Associate?</a:t>
            </a:r>
          </a:p>
          <a:p>
            <a:endParaRPr lang="en-US" dirty="0"/>
          </a:p>
        </p:txBody>
      </p:sp>
      <p:pic>
        <p:nvPicPr>
          <p:cNvPr id="5" name="Picture 4" descr="0809webwtphs_lsn30.jpg"/>
          <p:cNvPicPr>
            <a:picLocks noChangeAspect="1"/>
          </p:cNvPicPr>
          <p:nvPr/>
        </p:nvPicPr>
        <p:blipFill>
          <a:blip r:embed="rId2" cstate="print"/>
          <a:stretch>
            <a:fillRect/>
          </a:stretch>
        </p:blipFill>
        <p:spPr>
          <a:xfrm>
            <a:off x="4876800" y="533400"/>
            <a:ext cx="3886200" cy="55626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371600"/>
            <a:ext cx="8382000" cy="4940491"/>
          </a:xfrm>
        </p:spPr>
        <p:txBody>
          <a:bodyPr>
            <a:normAutofit/>
          </a:bodyPr>
          <a:lstStyle/>
          <a:p>
            <a:r>
              <a:rPr lang="en-US" dirty="0" smtClean="0"/>
              <a:t>This lesson focuses on the 1</a:t>
            </a:r>
            <a:r>
              <a:rPr lang="en-US" baseline="30000" dirty="0" smtClean="0"/>
              <a:t>st</a:t>
            </a:r>
            <a:r>
              <a:rPr lang="en-US" dirty="0" smtClean="0"/>
              <a:t> Amendment rights to “peaceably assemble” and “petition  the government for redress of grievances.”</a:t>
            </a:r>
          </a:p>
          <a:p>
            <a:r>
              <a:rPr lang="en-US" dirty="0" smtClean="0"/>
              <a:t>It examines the importance and historical background of these rights, and discusses an important related right – the freedom to associate.</a:t>
            </a:r>
            <a:endParaRPr lang="en-US" dirty="0"/>
          </a:p>
        </p:txBody>
      </p:sp>
      <p:sp>
        <p:nvSpPr>
          <p:cNvPr id="3" name="Title 2"/>
          <p:cNvSpPr>
            <a:spLocks noGrp="1"/>
          </p:cNvSpPr>
          <p:nvPr>
            <p:ph type="title"/>
          </p:nvPr>
        </p:nvSpPr>
        <p:spPr>
          <a:xfrm>
            <a:off x="457200" y="-304800"/>
            <a:ext cx="8229600" cy="1143000"/>
          </a:xfrm>
        </p:spPr>
        <p:txBody>
          <a:bodyPr>
            <a:normAutofit/>
          </a:bodyPr>
          <a:lstStyle/>
          <a:p>
            <a:r>
              <a:rPr lang="en-US" sz="4000" dirty="0" smtClean="0"/>
              <a:t>Purpose</a:t>
            </a:r>
            <a:endParaRPr lang="en-US" sz="40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1143000"/>
            <a:ext cx="8458200" cy="4864291"/>
          </a:xfrm>
        </p:spPr>
        <p:txBody>
          <a:bodyPr/>
          <a:lstStyle/>
          <a:p>
            <a:r>
              <a:rPr lang="en-US" i="1" dirty="0" smtClean="0"/>
              <a:t>Explain the importance of the rights to assemble, petition, and associate. </a:t>
            </a:r>
          </a:p>
          <a:p>
            <a:r>
              <a:rPr lang="en-US" i="1" dirty="0" smtClean="0"/>
              <a:t>Describe the history of these rights and when they can be limited. </a:t>
            </a:r>
          </a:p>
          <a:p>
            <a:r>
              <a:rPr lang="en-US" i="1" dirty="0" smtClean="0"/>
              <a:t>Evaluate, take, and defend positions relating to the exercise of these three rights. </a:t>
            </a:r>
          </a:p>
          <a:p>
            <a:endParaRPr lang="en-US" i="1" dirty="0"/>
          </a:p>
        </p:txBody>
      </p:sp>
      <p:sp>
        <p:nvSpPr>
          <p:cNvPr id="4" name="Title 3"/>
          <p:cNvSpPr>
            <a:spLocks noGrp="1"/>
          </p:cNvSpPr>
          <p:nvPr>
            <p:ph type="title"/>
          </p:nvPr>
        </p:nvSpPr>
        <p:spPr>
          <a:xfrm>
            <a:off x="381000" y="-228600"/>
            <a:ext cx="8229600" cy="1143000"/>
          </a:xfrm>
        </p:spPr>
        <p:txBody>
          <a:bodyPr>
            <a:normAutofit/>
          </a:bodyPr>
          <a:lstStyle/>
          <a:p>
            <a:r>
              <a:rPr lang="en-US" sz="4000" dirty="0" smtClean="0"/>
              <a:t>Objectives</a:t>
            </a:r>
            <a:endParaRPr lang="en-US" sz="4000" dirty="0"/>
          </a:p>
        </p:txBody>
      </p:sp>
      <p:sp>
        <p:nvSpPr>
          <p:cNvPr id="6" name="Content Placeholder 1"/>
          <p:cNvSpPr txBox="1">
            <a:spLocks/>
          </p:cNvSpPr>
          <p:nvPr/>
        </p:nvSpPr>
        <p:spPr>
          <a:xfrm>
            <a:off x="152400" y="1371600"/>
            <a:ext cx="8229600" cy="4525963"/>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n-US" sz="2700" b="0" i="1" u="none" strike="noStrike" kern="1200" cap="none" spc="0" normalizeH="0" noProof="0" dirty="0" smtClean="0">
              <a:ln>
                <a:noFill/>
              </a:ln>
              <a:solidFill>
                <a:schemeClr val="tx1"/>
              </a:solidFill>
              <a:effectLst/>
              <a:uLnTx/>
              <a:uFillTx/>
              <a:latin typeface="+mn-lt"/>
              <a:ea typeface="+mn-ea"/>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219200"/>
            <a:ext cx="8610600" cy="5029200"/>
          </a:xfrm>
        </p:spPr>
        <p:txBody>
          <a:bodyPr>
            <a:normAutofit fontScale="55000" lnSpcReduction="20000"/>
          </a:bodyPr>
          <a:lstStyle/>
          <a:p>
            <a:pPr>
              <a:buNone/>
            </a:pPr>
            <a:r>
              <a:rPr lang="en-US" b="1" dirty="0" smtClean="0"/>
              <a:t>    gag rule</a:t>
            </a:r>
            <a:r>
              <a:rPr lang="en-US" dirty="0" smtClean="0"/>
              <a:t> </a:t>
            </a:r>
            <a:br>
              <a:rPr lang="en-US" dirty="0" smtClean="0"/>
            </a:br>
            <a:r>
              <a:rPr lang="en-US" dirty="0" smtClean="0"/>
              <a:t/>
            </a:r>
            <a:br>
              <a:rPr lang="en-US" dirty="0" smtClean="0"/>
            </a:br>
            <a:r>
              <a:rPr lang="en-US" dirty="0" smtClean="0"/>
              <a:t>Any rule restricting open discussion or debate on a particular issue.   </a:t>
            </a:r>
            <a:br>
              <a:rPr lang="en-US" dirty="0" smtClean="0"/>
            </a:br>
            <a:r>
              <a:rPr lang="en-US" dirty="0" smtClean="0"/>
              <a:t/>
            </a:r>
            <a:br>
              <a:rPr lang="en-US" dirty="0" smtClean="0"/>
            </a:br>
            <a:r>
              <a:rPr lang="en-US" b="1" dirty="0" smtClean="0"/>
              <a:t>public forum</a:t>
            </a:r>
            <a:r>
              <a:rPr lang="en-US" dirty="0" smtClean="0"/>
              <a:t> </a:t>
            </a:r>
            <a:br>
              <a:rPr lang="en-US" dirty="0" smtClean="0"/>
            </a:br>
            <a:r>
              <a:rPr lang="en-US" dirty="0" smtClean="0"/>
              <a:t/>
            </a:r>
            <a:br>
              <a:rPr lang="en-US" dirty="0" smtClean="0"/>
            </a:br>
            <a:r>
              <a:rPr lang="en-US" dirty="0" smtClean="0"/>
              <a:t>Geographical places in a community, such as streets, parks, or virtual reality sites, where people can express and exchange their views.    </a:t>
            </a:r>
            <a:br>
              <a:rPr lang="en-US" dirty="0" smtClean="0"/>
            </a:br>
            <a:r>
              <a:rPr lang="en-US" dirty="0" smtClean="0"/>
              <a:t/>
            </a:r>
            <a:br>
              <a:rPr lang="en-US" dirty="0" smtClean="0"/>
            </a:br>
            <a:r>
              <a:rPr lang="en-US" b="1" dirty="0" smtClean="0"/>
              <a:t>right to assemble</a:t>
            </a:r>
            <a:r>
              <a:rPr lang="en-US" dirty="0" smtClean="0"/>
              <a:t> </a:t>
            </a:r>
            <a:br>
              <a:rPr lang="en-US" dirty="0" smtClean="0"/>
            </a:br>
            <a:r>
              <a:rPr lang="en-US" dirty="0" smtClean="0"/>
              <a:t/>
            </a:r>
            <a:br>
              <a:rPr lang="en-US" dirty="0" smtClean="0"/>
            </a:br>
            <a:r>
              <a:rPr lang="en-US" dirty="0" smtClean="0"/>
              <a:t>The right or legal claim provided for in the First Amendment that allows people to meet to discuss and express their beliefs, ideas, or feelings, especially in a political context.    </a:t>
            </a:r>
            <a:br>
              <a:rPr lang="en-US" dirty="0" smtClean="0"/>
            </a:br>
            <a:r>
              <a:rPr lang="en-US" dirty="0" smtClean="0"/>
              <a:t/>
            </a:r>
            <a:br>
              <a:rPr lang="en-US" dirty="0" smtClean="0"/>
            </a:br>
            <a:r>
              <a:rPr lang="en-US" b="1" dirty="0" smtClean="0"/>
              <a:t>right to associate</a:t>
            </a:r>
            <a:r>
              <a:rPr lang="en-US" dirty="0" smtClean="0"/>
              <a:t> </a:t>
            </a:r>
            <a:br>
              <a:rPr lang="en-US" dirty="0" smtClean="0"/>
            </a:br>
            <a:r>
              <a:rPr lang="en-US" dirty="0" smtClean="0"/>
              <a:t/>
            </a:r>
            <a:br>
              <a:rPr lang="en-US" dirty="0" smtClean="0"/>
            </a:br>
            <a:r>
              <a:rPr lang="en-US" dirty="0" smtClean="0"/>
              <a:t>The freedom to meet with others for political or any other lawful purposes.    </a:t>
            </a:r>
            <a:br>
              <a:rPr lang="en-US" dirty="0" smtClean="0"/>
            </a:br>
            <a:r>
              <a:rPr lang="en-US" dirty="0" smtClean="0"/>
              <a:t/>
            </a:r>
            <a:br>
              <a:rPr lang="en-US" dirty="0" smtClean="0"/>
            </a:br>
            <a:r>
              <a:rPr lang="en-US" b="1" dirty="0" smtClean="0"/>
              <a:t>right to petition</a:t>
            </a:r>
            <a:r>
              <a:rPr lang="en-US" dirty="0" smtClean="0"/>
              <a:t> </a:t>
            </a:r>
            <a:br>
              <a:rPr lang="en-US" dirty="0" smtClean="0"/>
            </a:br>
            <a:r>
              <a:rPr lang="en-US" dirty="0" smtClean="0"/>
              <a:t/>
            </a:r>
            <a:br>
              <a:rPr lang="en-US" dirty="0" smtClean="0"/>
            </a:br>
            <a:r>
              <a:rPr lang="en-US" dirty="0" smtClean="0"/>
              <a:t>The legal claim that allows citizens to urge their government to correct wrongs and injustices or to take some other action.    </a:t>
            </a:r>
            <a:br>
              <a:rPr lang="en-US" dirty="0" smtClean="0"/>
            </a:br>
            <a:endParaRPr lang="en-US" dirty="0">
              <a:solidFill>
                <a:schemeClr val="tx2">
                  <a:lumMod val="75000"/>
                </a:schemeClr>
              </a:solidFill>
            </a:endParaRPr>
          </a:p>
        </p:txBody>
      </p:sp>
      <p:sp>
        <p:nvSpPr>
          <p:cNvPr id="3" name="Title 2"/>
          <p:cNvSpPr>
            <a:spLocks noGrp="1"/>
          </p:cNvSpPr>
          <p:nvPr>
            <p:ph type="title"/>
          </p:nvPr>
        </p:nvSpPr>
        <p:spPr>
          <a:xfrm>
            <a:off x="533400" y="0"/>
            <a:ext cx="8229600" cy="1143000"/>
          </a:xfrm>
        </p:spPr>
        <p:txBody>
          <a:bodyPr>
            <a:normAutofit/>
          </a:bodyPr>
          <a:lstStyle/>
          <a:p>
            <a:r>
              <a:rPr lang="en-US" sz="4000" dirty="0" smtClean="0"/>
              <a:t>Terms to Know</a:t>
            </a:r>
            <a:endParaRPr lang="en-US" sz="40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Freedom to assemble and to petition the government enhances the First Amendment protection of political rights. </a:t>
            </a:r>
          </a:p>
          <a:p>
            <a:r>
              <a:rPr lang="en-US" dirty="0" smtClean="0"/>
              <a:t>Right to Associate</a:t>
            </a:r>
          </a:p>
          <a:p>
            <a:pPr lvl="1"/>
            <a:r>
              <a:rPr lang="en-US" dirty="0" smtClean="0"/>
              <a:t>Associations include political groups, church groups, professional organizations, social clubs, and community service organizations. </a:t>
            </a:r>
            <a:endParaRPr lang="en-US" dirty="0"/>
          </a:p>
        </p:txBody>
      </p:sp>
      <p:sp>
        <p:nvSpPr>
          <p:cNvPr id="3" name="Title 2"/>
          <p:cNvSpPr>
            <a:spLocks noGrp="1"/>
          </p:cNvSpPr>
          <p:nvPr>
            <p:ph type="title"/>
          </p:nvPr>
        </p:nvSpPr>
        <p:spPr>
          <a:xfrm>
            <a:off x="457200" y="274638"/>
            <a:ext cx="8458200" cy="1143000"/>
          </a:xfrm>
        </p:spPr>
        <p:txBody>
          <a:bodyPr>
            <a:normAutofit fontScale="90000"/>
          </a:bodyPr>
          <a:lstStyle/>
          <a:p>
            <a:r>
              <a:rPr lang="en-US" dirty="0" smtClean="0"/>
              <a:t>Importance of the Rights to Assemble, Petition, and Associate</a:t>
            </a:r>
            <a:endParaRPr lang="en-US" dirty="0"/>
          </a:p>
        </p:txBody>
      </p:sp>
      <p:pic>
        <p:nvPicPr>
          <p:cNvPr id="37890" name="Picture 2" descr="http://alaska.sierraclub.org/images/Sierra_Club_logo_color.GIF"/>
          <p:cNvPicPr>
            <a:picLocks noChangeAspect="1" noChangeArrowheads="1"/>
          </p:cNvPicPr>
          <p:nvPr/>
        </p:nvPicPr>
        <p:blipFill>
          <a:blip r:embed="rId2" cstate="print"/>
          <a:srcRect/>
          <a:stretch>
            <a:fillRect/>
          </a:stretch>
        </p:blipFill>
        <p:spPr bwMode="auto">
          <a:xfrm>
            <a:off x="5410200" y="4648200"/>
            <a:ext cx="3238500" cy="1619250"/>
          </a:xfrm>
          <a:prstGeom prst="rect">
            <a:avLst/>
          </a:prstGeom>
          <a:noFill/>
        </p:spPr>
      </p:pic>
      <p:pic>
        <p:nvPicPr>
          <p:cNvPr id="37892" name="Picture 4" descr="http://t1.gstatic.com/images?q=tbn:ANd9GcRW54zLeR6VogwFnNHYkqkJMGOlNkwTmSChUrmzzP3SlgvW1M4&amp;t=1&amp;usg=__Wuw8Hfvqr5w7EawvRoDV1_YyiNc="/>
          <p:cNvPicPr>
            <a:picLocks noChangeAspect="1" noChangeArrowheads="1"/>
          </p:cNvPicPr>
          <p:nvPr/>
        </p:nvPicPr>
        <p:blipFill>
          <a:blip r:embed="rId3" cstate="print"/>
          <a:srcRect/>
          <a:stretch>
            <a:fillRect/>
          </a:stretch>
        </p:blipFill>
        <p:spPr bwMode="auto">
          <a:xfrm>
            <a:off x="2743200" y="4572000"/>
            <a:ext cx="1762125" cy="1754294"/>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90600"/>
            <a:ext cx="8534400" cy="4800600"/>
          </a:xfrm>
        </p:spPr>
        <p:txBody>
          <a:bodyPr>
            <a:normAutofit/>
          </a:bodyPr>
          <a:lstStyle/>
          <a:p>
            <a:r>
              <a:rPr lang="en-US" dirty="0" smtClean="0"/>
              <a:t>Common Law Tradition</a:t>
            </a:r>
          </a:p>
          <a:p>
            <a:pPr lvl="1"/>
            <a:r>
              <a:rPr lang="en-US" dirty="0" smtClean="0"/>
              <a:t>Right to petition recognized in Magna </a:t>
            </a:r>
            <a:r>
              <a:rPr lang="en-US" dirty="0" err="1" smtClean="0"/>
              <a:t>Carta</a:t>
            </a:r>
            <a:r>
              <a:rPr lang="en-US" dirty="0" smtClean="0"/>
              <a:t>, as did the English Bill of Rights (1689)</a:t>
            </a:r>
          </a:p>
          <a:p>
            <a:pPr lvl="1"/>
            <a:r>
              <a:rPr lang="en-US" dirty="0" smtClean="0"/>
              <a:t>Right to assemble and petition seen by Americans as a basic right of Englishmen and fundamental to a constitutional democracy</a:t>
            </a:r>
          </a:p>
          <a:p>
            <a:pPr lvl="1"/>
            <a:r>
              <a:rPr lang="en-US" dirty="0" smtClean="0"/>
              <a:t>Since no representation in Parliament, colonial petitions were important means of </a:t>
            </a:r>
          </a:p>
          <a:p>
            <a:pPr lvl="1">
              <a:buNone/>
            </a:pPr>
            <a:r>
              <a:rPr lang="en-US" dirty="0" smtClean="0"/>
              <a:t>     communication with British </a:t>
            </a:r>
            <a:r>
              <a:rPr lang="en-US" dirty="0" err="1" smtClean="0"/>
              <a:t>gov’t</a:t>
            </a:r>
            <a:endParaRPr lang="en-US" dirty="0" smtClean="0"/>
          </a:p>
          <a:p>
            <a:pPr lvl="1"/>
            <a:r>
              <a:rPr lang="en-US" dirty="0" smtClean="0"/>
              <a:t>Rights to assemble and petition </a:t>
            </a:r>
          </a:p>
          <a:p>
            <a:pPr lvl="1">
              <a:buNone/>
            </a:pPr>
            <a:r>
              <a:rPr lang="en-US" dirty="0" smtClean="0"/>
              <a:t>    included in the state constitutions</a:t>
            </a:r>
          </a:p>
          <a:p>
            <a:pPr lvl="1">
              <a:buNone/>
            </a:pPr>
            <a:r>
              <a:rPr lang="en-US" dirty="0" smtClean="0"/>
              <a:t>    and bills of rights. </a:t>
            </a:r>
          </a:p>
          <a:p>
            <a:pPr lvl="1">
              <a:buNone/>
            </a:pPr>
            <a:endParaRPr lang="en-US" dirty="0" smtClean="0"/>
          </a:p>
          <a:p>
            <a:pPr lvl="1"/>
            <a:endParaRPr lang="en-US" dirty="0" smtClean="0"/>
          </a:p>
          <a:p>
            <a:pPr lvl="1"/>
            <a:endParaRPr lang="en-US" dirty="0" smtClean="0"/>
          </a:p>
        </p:txBody>
      </p:sp>
      <p:sp>
        <p:nvSpPr>
          <p:cNvPr id="3" name="Title 2"/>
          <p:cNvSpPr>
            <a:spLocks noGrp="1"/>
          </p:cNvSpPr>
          <p:nvPr>
            <p:ph type="title"/>
          </p:nvPr>
        </p:nvSpPr>
        <p:spPr>
          <a:xfrm>
            <a:off x="457200" y="0"/>
            <a:ext cx="8229600" cy="1143000"/>
          </a:xfrm>
        </p:spPr>
        <p:txBody>
          <a:bodyPr/>
          <a:lstStyle/>
          <a:p>
            <a:r>
              <a:rPr lang="en-US" dirty="0" smtClean="0"/>
              <a:t>Founder’s Views</a:t>
            </a:r>
            <a:endParaRPr lang="en-US" dirty="0"/>
          </a:p>
        </p:txBody>
      </p:sp>
      <p:pic>
        <p:nvPicPr>
          <p:cNvPr id="36866" name="Picture 2" descr="http://www.arb.ca.gov/permits/bill-of-rights.jpg"/>
          <p:cNvPicPr>
            <a:picLocks noChangeAspect="1" noChangeArrowheads="1"/>
          </p:cNvPicPr>
          <p:nvPr/>
        </p:nvPicPr>
        <p:blipFill>
          <a:blip r:embed="rId2" cstate="print"/>
          <a:srcRect/>
          <a:stretch>
            <a:fillRect/>
          </a:stretch>
        </p:blipFill>
        <p:spPr bwMode="auto">
          <a:xfrm>
            <a:off x="5495925" y="3786133"/>
            <a:ext cx="3648075" cy="3071867"/>
          </a:xfrm>
          <a:prstGeom prst="rect">
            <a:avLst/>
          </a:prstGeom>
          <a:ln>
            <a:noFill/>
          </a:ln>
          <a:effectLst>
            <a:softEdge rad="112500"/>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7800"/>
            <a:ext cx="8686800" cy="4525963"/>
          </a:xfrm>
        </p:spPr>
        <p:txBody>
          <a:bodyPr>
            <a:normAutofit lnSpcReduction="10000"/>
          </a:bodyPr>
          <a:lstStyle/>
          <a:p>
            <a:r>
              <a:rPr lang="en-US" dirty="0" smtClean="0"/>
              <a:t>1790s</a:t>
            </a:r>
          </a:p>
          <a:p>
            <a:pPr lvl="1"/>
            <a:r>
              <a:rPr lang="en-US" dirty="0" smtClean="0"/>
              <a:t>Petitions for pensions or back pay for Revolutionary War widows and orphans</a:t>
            </a:r>
          </a:p>
          <a:p>
            <a:r>
              <a:rPr lang="en-US" dirty="0" smtClean="0"/>
              <a:t>1830s</a:t>
            </a:r>
          </a:p>
          <a:p>
            <a:pPr lvl="1"/>
            <a:r>
              <a:rPr lang="en-US" dirty="0" smtClean="0"/>
              <a:t>Abolitionists and suffrage advocates petition Congress to the point that it issues a gag rule for certain topics, such as slavery.  (finally lifted in 1844)</a:t>
            </a:r>
          </a:p>
          <a:p>
            <a:r>
              <a:rPr lang="en-US" dirty="0" smtClean="0"/>
              <a:t>Great Depression</a:t>
            </a:r>
          </a:p>
          <a:p>
            <a:pPr lvl="1"/>
            <a:r>
              <a:rPr lang="en-US" dirty="0" smtClean="0"/>
              <a:t>Military force used to disperse </a:t>
            </a:r>
          </a:p>
          <a:p>
            <a:pPr lvl="1">
              <a:buNone/>
            </a:pPr>
            <a:r>
              <a:rPr lang="en-US" dirty="0" smtClean="0"/>
              <a:t>   veteran group demanding early </a:t>
            </a:r>
          </a:p>
          <a:p>
            <a:pPr lvl="1">
              <a:buNone/>
            </a:pPr>
            <a:r>
              <a:rPr lang="en-US" dirty="0" smtClean="0"/>
              <a:t>   payments, killing 2 and injuring </a:t>
            </a:r>
          </a:p>
          <a:p>
            <a:pPr lvl="1">
              <a:buNone/>
            </a:pPr>
            <a:r>
              <a:rPr lang="en-US" dirty="0" smtClean="0"/>
              <a:t>   many. </a:t>
            </a:r>
            <a:endParaRPr lang="en-US" dirty="0"/>
          </a:p>
        </p:txBody>
      </p:sp>
      <p:sp>
        <p:nvSpPr>
          <p:cNvPr id="3" name="Title 2"/>
          <p:cNvSpPr>
            <a:spLocks noGrp="1"/>
          </p:cNvSpPr>
          <p:nvPr>
            <p:ph type="title"/>
          </p:nvPr>
        </p:nvSpPr>
        <p:spPr/>
        <p:txBody>
          <a:bodyPr>
            <a:normAutofit fontScale="90000"/>
          </a:bodyPr>
          <a:lstStyle/>
          <a:p>
            <a:r>
              <a:rPr lang="en-US" dirty="0" smtClean="0"/>
              <a:t>Rights to Assemble and Petition in Action</a:t>
            </a:r>
            <a:endParaRPr lang="en-US" dirty="0"/>
          </a:p>
        </p:txBody>
      </p:sp>
      <p:pic>
        <p:nvPicPr>
          <p:cNvPr id="35842" name="Picture 2" descr="http://www.gpb.org/files/national/bonus_army_main.jpg"/>
          <p:cNvPicPr>
            <a:picLocks noChangeAspect="1" noChangeArrowheads="1"/>
          </p:cNvPicPr>
          <p:nvPr/>
        </p:nvPicPr>
        <p:blipFill>
          <a:blip r:embed="rId2" cstate="print"/>
          <a:srcRect/>
          <a:stretch>
            <a:fillRect/>
          </a:stretch>
        </p:blipFill>
        <p:spPr bwMode="auto">
          <a:xfrm>
            <a:off x="5419725" y="3905249"/>
            <a:ext cx="3724275" cy="2952751"/>
          </a:xfrm>
          <a:prstGeom prst="rect">
            <a:avLst/>
          </a:prstGeom>
          <a:ln>
            <a:noFill/>
          </a:ln>
          <a:effectLst>
            <a:softEdge rad="112500"/>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1600"/>
            <a:ext cx="7162800" cy="4876800"/>
          </a:xfrm>
        </p:spPr>
        <p:txBody>
          <a:bodyPr>
            <a:normAutofit fontScale="92500" lnSpcReduction="20000"/>
          </a:bodyPr>
          <a:lstStyle/>
          <a:p>
            <a:r>
              <a:rPr lang="en-US" dirty="0" smtClean="0"/>
              <a:t>Women’s Rights</a:t>
            </a:r>
          </a:p>
          <a:p>
            <a:pPr lvl="1"/>
            <a:r>
              <a:rPr lang="en-US" dirty="0" smtClean="0"/>
              <a:t>Early 1800s – group petitions MA legislature urging laws limiting work day and improving safety.</a:t>
            </a:r>
          </a:p>
          <a:p>
            <a:pPr lvl="1"/>
            <a:r>
              <a:rPr lang="en-US" dirty="0" smtClean="0"/>
              <a:t>1865 – Petition with 400,000 signatures sent to Congress urging abolition of slavery. (13</a:t>
            </a:r>
            <a:r>
              <a:rPr lang="en-US" baseline="30000" dirty="0" smtClean="0"/>
              <a:t>th</a:t>
            </a:r>
            <a:r>
              <a:rPr lang="en-US" dirty="0" smtClean="0"/>
              <a:t> Amendment)</a:t>
            </a:r>
          </a:p>
          <a:p>
            <a:r>
              <a:rPr lang="en-US" dirty="0" smtClean="0"/>
              <a:t>Civil Rights Movement</a:t>
            </a:r>
          </a:p>
          <a:p>
            <a:pPr lvl="1"/>
            <a:r>
              <a:rPr lang="en-US" dirty="0" smtClean="0"/>
              <a:t>1963 – Under Martin Luther King </a:t>
            </a:r>
            <a:r>
              <a:rPr lang="en-US" dirty="0" err="1" smtClean="0"/>
              <a:t>Jr.’s</a:t>
            </a:r>
            <a:r>
              <a:rPr lang="en-US" dirty="0" smtClean="0"/>
              <a:t> leadership, thousands participate in march on Washington for jobs and freedom.</a:t>
            </a:r>
          </a:p>
          <a:p>
            <a:r>
              <a:rPr lang="en-US" dirty="0" smtClean="0"/>
              <a:t>Today</a:t>
            </a:r>
          </a:p>
          <a:p>
            <a:pPr lvl="1"/>
            <a:r>
              <a:rPr lang="en-US" dirty="0" smtClean="0"/>
              <a:t>Many groups use right to assemble to attract news media</a:t>
            </a:r>
          </a:p>
          <a:p>
            <a:pPr lvl="1"/>
            <a:r>
              <a:rPr lang="en-US" dirty="0" smtClean="0"/>
              <a:t>Faxes, emails, phone calls, letters, and the use of lobbyists are all modern forms of the right to </a:t>
            </a:r>
          </a:p>
          <a:p>
            <a:pPr lvl="1">
              <a:buNone/>
            </a:pPr>
            <a:r>
              <a:rPr lang="en-US" dirty="0" smtClean="0"/>
              <a:t>  petition government.  </a:t>
            </a:r>
          </a:p>
        </p:txBody>
      </p:sp>
      <p:sp>
        <p:nvSpPr>
          <p:cNvPr id="3" name="Title 2"/>
          <p:cNvSpPr>
            <a:spLocks noGrp="1"/>
          </p:cNvSpPr>
          <p:nvPr>
            <p:ph type="title"/>
          </p:nvPr>
        </p:nvSpPr>
        <p:spPr/>
        <p:txBody>
          <a:bodyPr>
            <a:normAutofit fontScale="90000"/>
          </a:bodyPr>
          <a:lstStyle/>
          <a:p>
            <a:r>
              <a:rPr lang="en-US" dirty="0" smtClean="0"/>
              <a:t>Rights to Assemble and Petition in Action</a:t>
            </a:r>
            <a:endParaRPr lang="en-US" dirty="0"/>
          </a:p>
        </p:txBody>
      </p:sp>
      <p:pic>
        <p:nvPicPr>
          <p:cNvPr id="34818" name="Picture 2" descr="http://thisismyrandomthought.files.wordpress.com/2008/11/martin-luther-king-jr-poster-card-c.jpg"/>
          <p:cNvPicPr>
            <a:picLocks noChangeAspect="1" noChangeArrowheads="1"/>
          </p:cNvPicPr>
          <p:nvPr/>
        </p:nvPicPr>
        <p:blipFill>
          <a:blip r:embed="rId2" cstate="print"/>
          <a:srcRect/>
          <a:stretch>
            <a:fillRect/>
          </a:stretch>
        </p:blipFill>
        <p:spPr bwMode="auto">
          <a:xfrm>
            <a:off x="6705600" y="2057400"/>
            <a:ext cx="2209800" cy="2746989"/>
          </a:xfrm>
          <a:prstGeom prst="rect">
            <a:avLst/>
          </a:prstGeom>
          <a:ln>
            <a:noFill/>
          </a:ln>
          <a:effectLst>
            <a:softEdge rad="112500"/>
          </a:effectLst>
        </p:spPr>
      </p:pic>
      <p:pic>
        <p:nvPicPr>
          <p:cNvPr id="34820" name="Picture 4" descr="http://www.weber.edu/WSUImages/WSUToday/Crowd-1.jpg"/>
          <p:cNvPicPr>
            <a:picLocks noChangeAspect="1" noChangeArrowheads="1"/>
          </p:cNvPicPr>
          <p:nvPr/>
        </p:nvPicPr>
        <p:blipFill>
          <a:blip r:embed="rId3" cstate="print"/>
          <a:srcRect/>
          <a:stretch>
            <a:fillRect/>
          </a:stretch>
        </p:blipFill>
        <p:spPr bwMode="auto">
          <a:xfrm>
            <a:off x="6383548" y="5029200"/>
            <a:ext cx="2760452" cy="1828800"/>
          </a:xfrm>
          <a:prstGeom prst="rect">
            <a:avLst/>
          </a:prstGeom>
          <a:ln>
            <a:noFill/>
          </a:ln>
          <a:effectLst>
            <a:softEdge rad="112500"/>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81328"/>
            <a:ext cx="9144000" cy="4525963"/>
          </a:xfrm>
        </p:spPr>
        <p:txBody>
          <a:bodyPr/>
          <a:lstStyle/>
          <a:p>
            <a:r>
              <a:rPr lang="en-US" b="1" i="1" dirty="0" smtClean="0"/>
              <a:t>Hague v. Congress of Industrial Organizations </a:t>
            </a:r>
            <a:r>
              <a:rPr lang="en-US" b="1" dirty="0" smtClean="0"/>
              <a:t>(1939)</a:t>
            </a:r>
          </a:p>
          <a:p>
            <a:pPr lvl="1"/>
            <a:r>
              <a:rPr lang="en-US" dirty="0" smtClean="0"/>
              <a:t>Ruled that people have right to assemble in public forum, but </a:t>
            </a:r>
            <a:r>
              <a:rPr lang="en-US" dirty="0" err="1" smtClean="0"/>
              <a:t>gov’t</a:t>
            </a:r>
            <a:r>
              <a:rPr lang="en-US" dirty="0" smtClean="0"/>
              <a:t> is responsible for ensuring safety and avoidance of unreasonable inconvenience to public. </a:t>
            </a:r>
          </a:p>
          <a:p>
            <a:r>
              <a:rPr lang="en-US" dirty="0" smtClean="0"/>
              <a:t>Time, place, and manner restrictions permissible if:</a:t>
            </a:r>
          </a:p>
          <a:p>
            <a:pPr lvl="1"/>
            <a:r>
              <a:rPr lang="en-US" dirty="0" err="1" smtClean="0"/>
              <a:t>Gov’t</a:t>
            </a:r>
            <a:r>
              <a:rPr lang="en-US" dirty="0" smtClean="0"/>
              <a:t> can prove legitimate reason for restriction and does not impose regulation with goal of suppressing speech or assembly</a:t>
            </a:r>
          </a:p>
          <a:p>
            <a:pPr lvl="2"/>
            <a:r>
              <a:rPr lang="en-US" dirty="0" smtClean="0"/>
              <a:t>Ex) preventing riots, keep streets clear during rush hour</a:t>
            </a:r>
          </a:p>
          <a:p>
            <a:pPr lvl="1"/>
            <a:r>
              <a:rPr lang="en-US" dirty="0" smtClean="0"/>
              <a:t>Restriction is precisely worded and applied in nondiscriminatory manner. </a:t>
            </a:r>
            <a:endParaRPr lang="en-US" dirty="0"/>
          </a:p>
        </p:txBody>
      </p:sp>
      <p:sp>
        <p:nvSpPr>
          <p:cNvPr id="3" name="Title 2"/>
          <p:cNvSpPr>
            <a:spLocks noGrp="1"/>
          </p:cNvSpPr>
          <p:nvPr>
            <p:ph type="title"/>
          </p:nvPr>
        </p:nvSpPr>
        <p:spPr/>
        <p:txBody>
          <a:bodyPr>
            <a:normAutofit fontScale="90000"/>
          </a:bodyPr>
          <a:lstStyle/>
          <a:p>
            <a:r>
              <a:rPr lang="en-US" dirty="0" smtClean="0"/>
              <a:t>Government Limitations on Right to Assemble</a:t>
            </a: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95400"/>
            <a:ext cx="8763000" cy="4800600"/>
          </a:xfrm>
        </p:spPr>
        <p:txBody>
          <a:bodyPr>
            <a:normAutofit/>
          </a:bodyPr>
          <a:lstStyle/>
          <a:p>
            <a:r>
              <a:rPr lang="en-US" dirty="0" smtClean="0"/>
              <a:t>Implied Right</a:t>
            </a:r>
          </a:p>
          <a:p>
            <a:pPr lvl="1"/>
            <a:r>
              <a:rPr lang="en-US" dirty="0" smtClean="0"/>
              <a:t>Not mentioned, but implied by other 1</a:t>
            </a:r>
            <a:r>
              <a:rPr lang="en-US" baseline="30000" dirty="0" smtClean="0"/>
              <a:t>st</a:t>
            </a:r>
            <a:r>
              <a:rPr lang="en-US" dirty="0" smtClean="0"/>
              <a:t> Amendment rights and considered part of living in a free society.</a:t>
            </a:r>
          </a:p>
          <a:p>
            <a:r>
              <a:rPr lang="en-US" dirty="0" smtClean="0"/>
              <a:t>Cases</a:t>
            </a:r>
          </a:p>
          <a:p>
            <a:pPr lvl="1"/>
            <a:r>
              <a:rPr lang="en-US" b="1" i="1" dirty="0" smtClean="0"/>
              <a:t>NAACP v. Alabama (1958)</a:t>
            </a:r>
          </a:p>
          <a:p>
            <a:pPr lvl="1"/>
            <a:r>
              <a:rPr lang="en-US" b="1" i="1" dirty="0" err="1" smtClean="0"/>
              <a:t>Barenblatt</a:t>
            </a:r>
            <a:r>
              <a:rPr lang="en-US" b="1" i="1" dirty="0" smtClean="0"/>
              <a:t> v. United States (1959)</a:t>
            </a:r>
          </a:p>
          <a:p>
            <a:r>
              <a:rPr lang="en-US" dirty="0" smtClean="0"/>
              <a:t>The Right </a:t>
            </a:r>
            <a:r>
              <a:rPr lang="en-US" i="1" dirty="0" smtClean="0"/>
              <a:t>Not</a:t>
            </a:r>
            <a:r>
              <a:rPr lang="en-US" dirty="0" smtClean="0"/>
              <a:t> to Associate</a:t>
            </a:r>
          </a:p>
          <a:p>
            <a:pPr lvl="1"/>
            <a:r>
              <a:rPr lang="en-US" dirty="0" smtClean="0"/>
              <a:t>Court has ruled that in situations that go beyond personal relationships and involve larger social purposes, </a:t>
            </a:r>
            <a:r>
              <a:rPr lang="en-US" dirty="0" err="1" smtClean="0"/>
              <a:t>gov’t</a:t>
            </a:r>
            <a:r>
              <a:rPr lang="en-US" dirty="0" smtClean="0"/>
              <a:t> may prevent private organizations from discriminatory practices based on race, gender, or ethnicity. </a:t>
            </a:r>
            <a:endParaRPr lang="en-US" dirty="0"/>
          </a:p>
        </p:txBody>
      </p:sp>
      <p:sp>
        <p:nvSpPr>
          <p:cNvPr id="3" name="Title 2"/>
          <p:cNvSpPr>
            <a:spLocks noGrp="1"/>
          </p:cNvSpPr>
          <p:nvPr>
            <p:ph type="title"/>
          </p:nvPr>
        </p:nvSpPr>
        <p:spPr/>
        <p:txBody>
          <a:bodyPr/>
          <a:lstStyle/>
          <a:p>
            <a:r>
              <a:rPr lang="en-US" dirty="0" smtClean="0"/>
              <a:t>The Right to Associate</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343400" cy="4678204"/>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27:</a:t>
            </a:r>
            <a:endParaRPr lang="en-US" sz="4000" dirty="0" smtClean="0"/>
          </a:p>
          <a:p>
            <a:pPr lvl="0" algn="ctr"/>
            <a:r>
              <a:rPr lang="en-US" sz="4000" i="1" dirty="0" smtClean="0"/>
              <a:t>What Are Bills of Rights and What Kinds of Rights Does the US Bill of Rights Protect? </a:t>
            </a:r>
          </a:p>
          <a:p>
            <a:endParaRPr lang="en-US" dirty="0"/>
          </a:p>
        </p:txBody>
      </p:sp>
      <p:pic>
        <p:nvPicPr>
          <p:cNvPr id="5" name="Picture 4" descr="0809webwtphs_lsn27.jpg"/>
          <p:cNvPicPr>
            <a:picLocks noChangeAspect="1"/>
          </p:cNvPicPr>
          <p:nvPr/>
        </p:nvPicPr>
        <p:blipFill>
          <a:blip r:embed="rId2" cstate="print"/>
          <a:stretch>
            <a:fillRect/>
          </a:stretch>
        </p:blipFill>
        <p:spPr>
          <a:xfrm>
            <a:off x="5044336" y="533400"/>
            <a:ext cx="3832964" cy="54864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1600"/>
            <a:ext cx="6629400" cy="4525963"/>
          </a:xfrm>
        </p:spPr>
        <p:txBody>
          <a:bodyPr>
            <a:normAutofit lnSpcReduction="10000"/>
          </a:bodyPr>
          <a:lstStyle/>
          <a:p>
            <a:r>
              <a:rPr lang="en-US" dirty="0" smtClean="0"/>
              <a:t>Eliminating Unfair Discrimination </a:t>
            </a:r>
          </a:p>
          <a:p>
            <a:pPr>
              <a:buNone/>
            </a:pPr>
            <a:r>
              <a:rPr lang="en-US" dirty="0" smtClean="0"/>
              <a:t>                             vs. </a:t>
            </a:r>
          </a:p>
          <a:p>
            <a:pPr lvl="1"/>
            <a:r>
              <a:rPr lang="en-US" sz="2700" dirty="0" smtClean="0"/>
              <a:t>Right of Each Individual to Live Their Life As Free As Possible From Government Interference</a:t>
            </a:r>
          </a:p>
          <a:p>
            <a:pPr lvl="1"/>
            <a:endParaRPr lang="en-US" sz="2700" dirty="0" smtClean="0"/>
          </a:p>
          <a:p>
            <a:r>
              <a:rPr lang="en-US" dirty="0" err="1" smtClean="0"/>
              <a:t>Toqueville</a:t>
            </a:r>
            <a:r>
              <a:rPr lang="en-US" dirty="0" smtClean="0"/>
              <a:t> – right to associate essential for preserving free government in the US.  Americans did not need to rely on government to solve all their problems.  (Help achieve the common good)</a:t>
            </a:r>
            <a:endParaRPr lang="en-US" dirty="0"/>
          </a:p>
        </p:txBody>
      </p:sp>
      <p:sp>
        <p:nvSpPr>
          <p:cNvPr id="3" name="Title 2"/>
          <p:cNvSpPr>
            <a:spLocks noGrp="1"/>
          </p:cNvSpPr>
          <p:nvPr>
            <p:ph type="title"/>
          </p:nvPr>
        </p:nvSpPr>
        <p:spPr/>
        <p:txBody>
          <a:bodyPr/>
          <a:lstStyle/>
          <a:p>
            <a:r>
              <a:rPr lang="en-US" dirty="0" smtClean="0"/>
              <a:t>Tension Between Ideals</a:t>
            </a:r>
            <a:endParaRPr lang="en-US" dirty="0"/>
          </a:p>
        </p:txBody>
      </p:sp>
      <p:pic>
        <p:nvPicPr>
          <p:cNvPr id="31746" name="Picture 2" descr="http://www.sonyinsider.com/wp-content/uploads/2010/04/Masters_Logo_040509.jpg"/>
          <p:cNvPicPr>
            <a:picLocks noChangeAspect="1" noChangeArrowheads="1"/>
          </p:cNvPicPr>
          <p:nvPr/>
        </p:nvPicPr>
        <p:blipFill>
          <a:blip r:embed="rId2" cstate="print"/>
          <a:srcRect/>
          <a:stretch>
            <a:fillRect/>
          </a:stretch>
        </p:blipFill>
        <p:spPr bwMode="auto">
          <a:xfrm>
            <a:off x="6629400" y="1371600"/>
            <a:ext cx="1990725" cy="1990726"/>
          </a:xfrm>
          <a:prstGeom prst="rect">
            <a:avLst/>
          </a:prstGeom>
          <a:noFill/>
        </p:spPr>
      </p:pic>
      <p:pic>
        <p:nvPicPr>
          <p:cNvPr id="31748" name="Picture 4" descr="http://www.tocqueville.org/alexis.jpg"/>
          <p:cNvPicPr>
            <a:picLocks noChangeAspect="1" noChangeArrowheads="1"/>
          </p:cNvPicPr>
          <p:nvPr/>
        </p:nvPicPr>
        <p:blipFill>
          <a:blip r:embed="rId3" cstate="print"/>
          <a:srcRect/>
          <a:stretch>
            <a:fillRect/>
          </a:stretch>
        </p:blipFill>
        <p:spPr bwMode="auto">
          <a:xfrm>
            <a:off x="6858000" y="3962400"/>
            <a:ext cx="1752600" cy="2133601"/>
          </a:xfrm>
          <a:prstGeom prst="rect">
            <a:avLst/>
          </a:prstGeom>
          <a:ln>
            <a:noFill/>
          </a:ln>
          <a:effectLst>
            <a:softEdge rad="112500"/>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609600"/>
            <a:ext cx="4038600" cy="4801314"/>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3600" b="1" dirty="0" smtClean="0"/>
              <a:t>Lesson 31:</a:t>
            </a:r>
            <a:endParaRPr lang="en-US" sz="3600" dirty="0" smtClean="0"/>
          </a:p>
          <a:p>
            <a:r>
              <a:rPr lang="en-US" sz="3600" i="1" smtClean="0"/>
              <a:t>How Do </a:t>
            </a:r>
            <a:r>
              <a:rPr lang="en-US" sz="3600" i="1" dirty="0" smtClean="0"/>
              <a:t>the Fourth and Fifth Amendments Protect Against Unreasonable Law Enforcement Procedures?</a:t>
            </a:r>
          </a:p>
          <a:p>
            <a:endParaRPr lang="en-US" i="1" dirty="0"/>
          </a:p>
        </p:txBody>
      </p:sp>
      <p:pic>
        <p:nvPicPr>
          <p:cNvPr id="5" name="Picture 4" descr="0809webwtphs_lsn31.jpg"/>
          <p:cNvPicPr>
            <a:picLocks noChangeAspect="1"/>
          </p:cNvPicPr>
          <p:nvPr/>
        </p:nvPicPr>
        <p:blipFill>
          <a:blip r:embed="rId2" cstate="print"/>
          <a:stretch>
            <a:fillRect/>
          </a:stretch>
        </p:blipFill>
        <p:spPr>
          <a:xfrm>
            <a:off x="4876800" y="457200"/>
            <a:ext cx="3848100" cy="550806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The 4</a:t>
            </a:r>
            <a:r>
              <a:rPr lang="en-US" baseline="30000" dirty="0" smtClean="0"/>
              <a:t>th</a:t>
            </a:r>
            <a:r>
              <a:rPr lang="en-US" dirty="0" smtClean="0"/>
              <a:t> Amendment limits the powers of government officials to search and seize individuals, their homes, their papers, and other property. </a:t>
            </a:r>
          </a:p>
          <a:p>
            <a:r>
              <a:rPr lang="en-US" dirty="0" smtClean="0"/>
              <a:t>The 5</a:t>
            </a:r>
            <a:r>
              <a:rPr lang="en-US" baseline="30000" dirty="0" smtClean="0"/>
              <a:t>th</a:t>
            </a:r>
            <a:r>
              <a:rPr lang="en-US" dirty="0" smtClean="0"/>
              <a:t> Amendment contains protections for criminal defendants, including protection from self-incrimination. </a:t>
            </a:r>
          </a:p>
          <a:p>
            <a:r>
              <a:rPr lang="en-US" dirty="0" smtClean="0"/>
              <a:t>This lesson focuses on these protections and examines how and why they were important to the Framers.</a:t>
            </a:r>
          </a:p>
        </p:txBody>
      </p:sp>
      <p:sp>
        <p:nvSpPr>
          <p:cNvPr id="3" name="Title 2"/>
          <p:cNvSpPr>
            <a:spLocks noGrp="1"/>
          </p:cNvSpPr>
          <p:nvPr>
            <p:ph type="title"/>
          </p:nvPr>
        </p:nvSpPr>
        <p:spPr/>
        <p:txBody>
          <a:bodyPr>
            <a:normAutofit/>
          </a:bodyPr>
          <a:lstStyle/>
          <a:p>
            <a:r>
              <a:rPr lang="en-US" sz="4000" dirty="0" smtClean="0"/>
              <a:t>Purpose</a:t>
            </a:r>
            <a:endParaRPr lang="en-US" sz="40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52400" y="1371600"/>
            <a:ext cx="8458200" cy="4864291"/>
          </a:xfrm>
        </p:spPr>
        <p:txBody>
          <a:bodyPr>
            <a:normAutofit/>
          </a:bodyPr>
          <a:lstStyle/>
          <a:p>
            <a:r>
              <a:rPr lang="en-US" i="1" dirty="0" smtClean="0"/>
              <a:t>Explain the purpose and history of the 4</a:t>
            </a:r>
            <a:r>
              <a:rPr lang="en-US" i="1" baseline="30000" dirty="0" smtClean="0"/>
              <a:t>th</a:t>
            </a:r>
            <a:r>
              <a:rPr lang="en-US" i="1" dirty="0" smtClean="0"/>
              <a:t> Amendment and issues raised by its interpretation.</a:t>
            </a:r>
          </a:p>
          <a:p>
            <a:r>
              <a:rPr lang="en-US" i="1" dirty="0" smtClean="0"/>
              <a:t>Explain the importance of the 5</a:t>
            </a:r>
            <a:r>
              <a:rPr lang="en-US" i="1" baseline="30000" dirty="0" smtClean="0"/>
              <a:t>th</a:t>
            </a:r>
            <a:r>
              <a:rPr lang="en-US" i="1" dirty="0" smtClean="0"/>
              <a:t> Amendment provision against self-incrimination. </a:t>
            </a:r>
          </a:p>
          <a:p>
            <a:r>
              <a:rPr lang="en-US" i="1" dirty="0" smtClean="0"/>
              <a:t>Evaluate, take, and defend positions on contemporary issues involving the 4</a:t>
            </a:r>
            <a:r>
              <a:rPr lang="en-US" i="1" baseline="30000" dirty="0" smtClean="0"/>
              <a:t>th</a:t>
            </a:r>
            <a:r>
              <a:rPr lang="en-US" i="1" dirty="0" smtClean="0"/>
              <a:t> Amendment and self-incrimination. </a:t>
            </a:r>
            <a:endParaRPr lang="en-US" i="1" dirty="0"/>
          </a:p>
        </p:txBody>
      </p:sp>
      <p:sp>
        <p:nvSpPr>
          <p:cNvPr id="4" name="Title 3"/>
          <p:cNvSpPr>
            <a:spLocks noGrp="1"/>
          </p:cNvSpPr>
          <p:nvPr>
            <p:ph type="title"/>
          </p:nvPr>
        </p:nvSpPr>
        <p:spPr>
          <a:xfrm>
            <a:off x="381000" y="0"/>
            <a:ext cx="8229600" cy="1143000"/>
          </a:xfrm>
        </p:spPr>
        <p:txBody>
          <a:bodyPr>
            <a:normAutofit/>
          </a:bodyPr>
          <a:lstStyle/>
          <a:p>
            <a:r>
              <a:rPr lang="en-US" sz="4000" dirty="0" smtClean="0"/>
              <a:t>Objectives</a:t>
            </a:r>
            <a:endParaRPr lang="en-US" sz="40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152400"/>
            <a:ext cx="8229600" cy="1143000"/>
          </a:xfrm>
        </p:spPr>
        <p:txBody>
          <a:bodyPr>
            <a:normAutofit/>
          </a:bodyPr>
          <a:lstStyle/>
          <a:p>
            <a:r>
              <a:rPr lang="en-US" sz="4000" dirty="0" smtClean="0"/>
              <a:t>Terms to Know</a:t>
            </a:r>
            <a:endParaRPr lang="en-US" sz="4000" dirty="0"/>
          </a:p>
        </p:txBody>
      </p:sp>
      <p:sp>
        <p:nvSpPr>
          <p:cNvPr id="4" name="Content Placeholder 1"/>
          <p:cNvSpPr txBox="1">
            <a:spLocks/>
          </p:cNvSpPr>
          <p:nvPr/>
        </p:nvSpPr>
        <p:spPr>
          <a:xfrm>
            <a:off x="0" y="914400"/>
            <a:ext cx="9144000" cy="5181600"/>
          </a:xfrm>
          <a:prstGeom prst="rect">
            <a:avLst/>
          </a:prstGeom>
        </p:spPr>
        <p:txBody>
          <a:bodyPr vert="horz">
            <a:normAutofit fontScale="92500" lnSpcReduction="10000"/>
          </a:bodyPr>
          <a:lstStyle/>
          <a:p>
            <a:pPr marL="365760" lvl="0" indent="-256032">
              <a:spcBef>
                <a:spcPts val="400"/>
              </a:spcBef>
              <a:buClr>
                <a:schemeClr val="accent1"/>
              </a:buClr>
              <a:buSzPct val="68000"/>
              <a:defRPr/>
            </a:pPr>
            <a:r>
              <a:rPr lang="en-US" sz="1600" b="1" dirty="0"/>
              <a:t>	</a:t>
            </a:r>
            <a:r>
              <a:rPr lang="en-US" sz="1600" b="1" dirty="0" smtClean="0"/>
              <a:t> affidavit</a:t>
            </a:r>
            <a:r>
              <a:rPr lang="en-US" sz="1600" dirty="0" smtClean="0"/>
              <a:t> </a:t>
            </a:r>
            <a:br>
              <a:rPr lang="en-US" sz="1600" dirty="0" smtClean="0"/>
            </a:br>
            <a:r>
              <a:rPr lang="en-US" sz="1600" dirty="0" smtClean="0"/>
              <a:t/>
            </a:r>
            <a:br>
              <a:rPr lang="en-US" sz="1600" dirty="0" smtClean="0"/>
            </a:br>
            <a:r>
              <a:rPr lang="en-US" sz="1600" dirty="0" smtClean="0"/>
              <a:t>A formally sworn statement.   </a:t>
            </a:r>
            <a:br>
              <a:rPr lang="en-US" sz="1600" dirty="0" smtClean="0"/>
            </a:br>
            <a:r>
              <a:rPr lang="en-US" sz="1600" dirty="0" smtClean="0"/>
              <a:t/>
            </a:r>
            <a:br>
              <a:rPr lang="en-US" sz="1600" dirty="0" smtClean="0"/>
            </a:br>
            <a:r>
              <a:rPr lang="en-US" sz="1600" b="1" dirty="0" smtClean="0"/>
              <a:t>exclusionary rule</a:t>
            </a:r>
            <a:r>
              <a:rPr lang="en-US" sz="1600" dirty="0" smtClean="0"/>
              <a:t> </a:t>
            </a:r>
            <a:br>
              <a:rPr lang="en-US" sz="1600" dirty="0" smtClean="0"/>
            </a:br>
            <a:r>
              <a:rPr lang="en-US" sz="1600" dirty="0" smtClean="0"/>
              <a:t/>
            </a:r>
            <a:br>
              <a:rPr lang="en-US" sz="1600" dirty="0" smtClean="0"/>
            </a:br>
            <a:r>
              <a:rPr lang="en-US" sz="1600" dirty="0" smtClean="0"/>
              <a:t>The rule established by the U.S. Supreme Court that evidence unconstitutionally gathered by law enforcement officers may not be used against a defendant in a trial.    </a:t>
            </a:r>
            <a:br>
              <a:rPr lang="en-US" sz="1600" dirty="0" smtClean="0"/>
            </a:br>
            <a:r>
              <a:rPr lang="en-US" sz="1600" dirty="0" smtClean="0"/>
              <a:t/>
            </a:r>
            <a:br>
              <a:rPr lang="en-US" sz="1600" dirty="0" smtClean="0"/>
            </a:br>
            <a:r>
              <a:rPr lang="en-US" sz="1600" b="1" dirty="0" smtClean="0"/>
              <a:t>probable cause</a:t>
            </a:r>
            <a:r>
              <a:rPr lang="en-US" sz="1600" dirty="0" smtClean="0"/>
              <a:t> </a:t>
            </a:r>
            <a:br>
              <a:rPr lang="en-US" sz="1600" dirty="0" smtClean="0"/>
            </a:br>
            <a:r>
              <a:rPr lang="en-US" sz="1600" dirty="0" smtClean="0"/>
              <a:t/>
            </a:r>
            <a:br>
              <a:rPr lang="en-US" sz="1600" dirty="0" smtClean="0"/>
            </a:br>
            <a:r>
              <a:rPr lang="en-US" sz="1600" dirty="0" smtClean="0"/>
              <a:t>Reasonable grounds for presuming that a crime has been or is in the process of being committed. Provided for in the Fourth Amendment.    </a:t>
            </a:r>
            <a:br>
              <a:rPr lang="en-US" sz="1600" dirty="0" smtClean="0"/>
            </a:br>
            <a:r>
              <a:rPr lang="en-US" sz="1600" dirty="0" smtClean="0"/>
              <a:t/>
            </a:r>
            <a:br>
              <a:rPr lang="en-US" sz="1600" dirty="0" smtClean="0"/>
            </a:br>
            <a:r>
              <a:rPr lang="en-US" sz="1600" b="1" dirty="0" smtClean="0"/>
              <a:t>reasonableness</a:t>
            </a:r>
            <a:r>
              <a:rPr lang="en-US" sz="1600" dirty="0" smtClean="0"/>
              <a:t> </a:t>
            </a:r>
            <a:br>
              <a:rPr lang="en-US" sz="1600" dirty="0" smtClean="0"/>
            </a:br>
            <a:r>
              <a:rPr lang="en-US" sz="1600" dirty="0" smtClean="0"/>
              <a:t/>
            </a:r>
            <a:br>
              <a:rPr lang="en-US" sz="1600" dirty="0" smtClean="0"/>
            </a:br>
            <a:r>
              <a:rPr lang="en-US" sz="1600" dirty="0" smtClean="0"/>
              <a:t>Quality of what a rational and fair-minded person might say. </a:t>
            </a:r>
            <a:br>
              <a:rPr lang="en-US" sz="1600" dirty="0" smtClean="0"/>
            </a:br>
            <a:r>
              <a:rPr lang="en-US" sz="1600" dirty="0" smtClean="0"/>
              <a:t/>
            </a:r>
            <a:br>
              <a:rPr lang="en-US" sz="1600" dirty="0" smtClean="0"/>
            </a:br>
            <a:r>
              <a:rPr lang="en-US" sz="1600" b="1" dirty="0" smtClean="0"/>
              <a:t>right against self-incrimination</a:t>
            </a:r>
            <a:r>
              <a:rPr lang="en-US" sz="1600" dirty="0" smtClean="0"/>
              <a:t> </a:t>
            </a:r>
            <a:br>
              <a:rPr lang="en-US" sz="1600" dirty="0" smtClean="0"/>
            </a:br>
            <a:r>
              <a:rPr lang="en-US" sz="1600" dirty="0" smtClean="0"/>
              <a:t/>
            </a:r>
            <a:br>
              <a:rPr lang="en-US" sz="1600" dirty="0" smtClean="0"/>
            </a:br>
            <a:r>
              <a:rPr lang="en-US" sz="1600" dirty="0" smtClean="0"/>
              <a:t>A guarantee found in the Fifth Amendment against being compelled in any criminal case to be a witness against oneself.   </a:t>
            </a:r>
            <a:br>
              <a:rPr lang="en-US" sz="1600" dirty="0" smtClean="0"/>
            </a:br>
            <a:r>
              <a:rPr lang="en-US" sz="1600" dirty="0" smtClean="0"/>
              <a:t> </a:t>
            </a:r>
            <a:endParaRPr kumimoji="0" lang="en-US" sz="2700" b="0" i="0" u="none" strike="noStrike" kern="1200" cap="none" spc="0" normalizeH="0" baseline="0" noProof="0" dirty="0">
              <a:ln>
                <a:noFill/>
              </a:ln>
              <a:solidFill>
                <a:schemeClr val="tx2">
                  <a:lumMod val="75000"/>
                </a:schemeClr>
              </a:solidFill>
              <a:effectLst/>
              <a:uLnTx/>
              <a:uFillTx/>
              <a:latin typeface="+mn-lt"/>
              <a:ea typeface="+mn-ea"/>
              <a:cs typeface="+mn-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143000"/>
          </a:xfrm>
        </p:spPr>
        <p:txBody>
          <a:bodyPr>
            <a:normAutofit/>
          </a:bodyPr>
          <a:lstStyle/>
          <a:p>
            <a:r>
              <a:rPr lang="en-US" sz="4000" dirty="0" smtClean="0"/>
              <a:t>Terms to Know</a:t>
            </a:r>
            <a:endParaRPr lang="en-US" sz="4000" dirty="0"/>
          </a:p>
        </p:txBody>
      </p:sp>
      <p:sp>
        <p:nvSpPr>
          <p:cNvPr id="4" name="Content Placeholder 1"/>
          <p:cNvSpPr txBox="1">
            <a:spLocks/>
          </p:cNvSpPr>
          <p:nvPr/>
        </p:nvSpPr>
        <p:spPr>
          <a:xfrm>
            <a:off x="228600" y="914400"/>
            <a:ext cx="8915400" cy="5181600"/>
          </a:xfrm>
          <a:prstGeom prst="rect">
            <a:avLst/>
          </a:prstGeom>
        </p:spPr>
        <p:txBody>
          <a:bodyPr vert="horz">
            <a:normAutofit/>
          </a:bodyPr>
          <a:lstStyle/>
          <a:p>
            <a:r>
              <a:rPr lang="en-US" sz="1600" b="1" dirty="0" smtClean="0"/>
              <a:t>search</a:t>
            </a:r>
            <a:r>
              <a:rPr lang="en-US" sz="1600" dirty="0" smtClean="0"/>
              <a:t> </a:t>
            </a:r>
            <a:br>
              <a:rPr lang="en-US" sz="1600" dirty="0" smtClean="0"/>
            </a:br>
            <a:r>
              <a:rPr lang="en-US" sz="1600" dirty="0" smtClean="0"/>
              <a:t/>
            </a:r>
            <a:br>
              <a:rPr lang="en-US" sz="1600" dirty="0" smtClean="0"/>
            </a:br>
            <a:r>
              <a:rPr lang="en-US" sz="1600" dirty="0" smtClean="0"/>
              <a:t>In the context of American constitutional law, intrusion into someone's privacy.   </a:t>
            </a:r>
            <a:br>
              <a:rPr lang="en-US" sz="1600" dirty="0" smtClean="0"/>
            </a:br>
            <a:r>
              <a:rPr lang="en-US" sz="1600" dirty="0" smtClean="0"/>
              <a:t/>
            </a:r>
            <a:br>
              <a:rPr lang="en-US" sz="1600" dirty="0" smtClean="0"/>
            </a:br>
            <a:r>
              <a:rPr lang="en-US" sz="1600" b="1" dirty="0" smtClean="0"/>
              <a:t>seizure</a:t>
            </a:r>
            <a:r>
              <a:rPr lang="en-US" sz="1600" dirty="0" smtClean="0"/>
              <a:t> </a:t>
            </a:r>
            <a:br>
              <a:rPr lang="en-US" sz="1600" dirty="0" smtClean="0"/>
            </a:br>
            <a:r>
              <a:rPr lang="en-US" sz="1600" dirty="0" smtClean="0"/>
              <a:t/>
            </a:r>
            <a:br>
              <a:rPr lang="en-US" sz="1600" dirty="0" smtClean="0"/>
            </a:br>
            <a:r>
              <a:rPr lang="en-US" sz="1600" dirty="0" smtClean="0"/>
              <a:t>In the context of U.S. constitutional law, interference with a person's property or freedom of movement.    </a:t>
            </a:r>
            <a:br>
              <a:rPr lang="en-US" sz="1600" dirty="0" smtClean="0"/>
            </a:br>
            <a:r>
              <a:rPr lang="en-US" sz="1600" dirty="0" smtClean="0"/>
              <a:t/>
            </a:r>
            <a:br>
              <a:rPr lang="en-US" sz="1600" dirty="0" smtClean="0"/>
            </a:br>
            <a:r>
              <a:rPr lang="en-US" sz="1600" b="1" dirty="0" smtClean="0"/>
              <a:t>use immunity</a:t>
            </a:r>
            <a:r>
              <a:rPr lang="en-US" sz="1600" dirty="0" smtClean="0"/>
              <a:t> </a:t>
            </a:r>
            <a:br>
              <a:rPr lang="en-US" sz="1600" dirty="0" smtClean="0"/>
            </a:br>
            <a:r>
              <a:rPr lang="en-US" sz="1600" dirty="0" smtClean="0"/>
              <a:t/>
            </a:r>
            <a:br>
              <a:rPr lang="en-US" sz="1600" dirty="0" smtClean="0"/>
            </a:br>
            <a:r>
              <a:rPr lang="en-US" sz="1600" dirty="0" smtClean="0"/>
              <a:t>A guarantee government prosecutors give to a witness to not use the witness's self-incriminating compelled testimony as evidence against the witness in a subsequent criminal prosecution. A witness who receives use immunity may still be prosecuted, but based only on evidence not gathered from the protected testimony.   </a:t>
            </a:r>
            <a:br>
              <a:rPr lang="en-US" sz="1600" dirty="0" smtClean="0"/>
            </a:br>
            <a:r>
              <a:rPr lang="en-US" sz="1600" dirty="0" smtClean="0"/>
              <a:t/>
            </a:r>
            <a:br>
              <a:rPr lang="en-US" sz="1600" dirty="0" smtClean="0"/>
            </a:br>
            <a:r>
              <a:rPr lang="en-US" sz="1600" b="1" dirty="0" smtClean="0"/>
              <a:t>warrant</a:t>
            </a:r>
            <a:r>
              <a:rPr lang="en-US" sz="1600" dirty="0" smtClean="0"/>
              <a:t> </a:t>
            </a:r>
            <a:br>
              <a:rPr lang="en-US" sz="1600" dirty="0" smtClean="0"/>
            </a:br>
            <a:r>
              <a:rPr lang="en-US" sz="1600" dirty="0" smtClean="0"/>
              <a:t/>
            </a:r>
            <a:br>
              <a:rPr lang="en-US" sz="1600" dirty="0" smtClean="0"/>
            </a:br>
            <a:r>
              <a:rPr lang="en-US" sz="1600" dirty="0" smtClean="0"/>
              <a:t>An order by a judge authorizing a police officer to make an arrest or search or perform some other designated act.   </a:t>
            </a:r>
            <a:endParaRPr lang="en-US" sz="16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143000"/>
            <a:ext cx="8229600" cy="4953000"/>
          </a:xfrm>
        </p:spPr>
        <p:txBody>
          <a:bodyPr>
            <a:normAutofit/>
          </a:bodyPr>
          <a:lstStyle/>
          <a:p>
            <a:r>
              <a:rPr lang="en-US" dirty="0" smtClean="0"/>
              <a:t>English Common Law</a:t>
            </a:r>
          </a:p>
          <a:p>
            <a:pPr lvl="1"/>
            <a:r>
              <a:rPr lang="en-US" dirty="0" smtClean="0"/>
              <a:t>Americans inherit principle that a “man’s home is his castle.”</a:t>
            </a:r>
          </a:p>
          <a:p>
            <a:pPr lvl="1"/>
            <a:r>
              <a:rPr lang="en-US" dirty="0" smtClean="0"/>
              <a:t>Common law prohibited open-ended general warrants known as “hunting licenses.”</a:t>
            </a:r>
          </a:p>
          <a:p>
            <a:r>
              <a:rPr lang="en-US" dirty="0" smtClean="0"/>
              <a:t> Colonial Experience</a:t>
            </a:r>
          </a:p>
          <a:p>
            <a:pPr lvl="1"/>
            <a:r>
              <a:rPr lang="en-US" dirty="0" smtClean="0"/>
              <a:t>Parliament issued general warrants to collect taxes, recover stolen goods, and persecute smugglers (Hancock)</a:t>
            </a:r>
          </a:p>
          <a:p>
            <a:pPr lvl="1"/>
            <a:r>
              <a:rPr lang="en-US" dirty="0" smtClean="0"/>
              <a:t>Colonial objections helped spur Revolution</a:t>
            </a:r>
          </a:p>
          <a:p>
            <a:pPr lvl="1"/>
            <a:r>
              <a:rPr lang="en-US" dirty="0" smtClean="0"/>
              <a:t>Anti-Federalists protest lack of protection </a:t>
            </a:r>
          </a:p>
          <a:p>
            <a:pPr lvl="1">
              <a:buNone/>
            </a:pPr>
            <a:r>
              <a:rPr lang="en-US" dirty="0" smtClean="0"/>
              <a:t>  against such general warrants in body of </a:t>
            </a:r>
          </a:p>
          <a:p>
            <a:pPr lvl="1">
              <a:buNone/>
            </a:pPr>
            <a:r>
              <a:rPr lang="en-US" dirty="0" smtClean="0"/>
              <a:t>   Constitution.  </a:t>
            </a:r>
          </a:p>
          <a:p>
            <a:pPr lvl="1"/>
            <a:endParaRPr lang="en-US" dirty="0"/>
          </a:p>
        </p:txBody>
      </p:sp>
      <p:sp>
        <p:nvSpPr>
          <p:cNvPr id="3" name="Title 2"/>
          <p:cNvSpPr>
            <a:spLocks noGrp="1"/>
          </p:cNvSpPr>
          <p:nvPr>
            <p:ph type="title"/>
          </p:nvPr>
        </p:nvSpPr>
        <p:spPr/>
        <p:txBody>
          <a:bodyPr/>
          <a:lstStyle/>
          <a:p>
            <a:r>
              <a:rPr lang="en-US" dirty="0" smtClean="0"/>
              <a:t>The 4</a:t>
            </a:r>
            <a:r>
              <a:rPr lang="en-US" baseline="30000" dirty="0" smtClean="0"/>
              <a:t>th</a:t>
            </a:r>
            <a:r>
              <a:rPr lang="en-US" dirty="0" smtClean="0"/>
              <a:t> Amendment’s History</a:t>
            </a:r>
            <a:endParaRPr lang="en-US" dirty="0"/>
          </a:p>
        </p:txBody>
      </p:sp>
      <p:pic>
        <p:nvPicPr>
          <p:cNvPr id="24578" name="Picture 2" descr="http://cdn-www.cracked.com/phpimages/article/0/6/8/19068.jpg?v=1"/>
          <p:cNvPicPr>
            <a:picLocks noChangeAspect="1" noChangeArrowheads="1"/>
          </p:cNvPicPr>
          <p:nvPr/>
        </p:nvPicPr>
        <p:blipFill>
          <a:blip r:embed="rId2" cstate="print"/>
          <a:srcRect/>
          <a:stretch>
            <a:fillRect/>
          </a:stretch>
        </p:blipFill>
        <p:spPr bwMode="auto">
          <a:xfrm>
            <a:off x="6153150" y="4781550"/>
            <a:ext cx="2990850" cy="2076450"/>
          </a:xfrm>
          <a:prstGeom prst="rect">
            <a:avLst/>
          </a:prstGeom>
          <a:ln>
            <a:noFill/>
          </a:ln>
          <a:effectLst>
            <a:softEdge rad="112500"/>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0"/>
            <a:ext cx="8686800" cy="4525963"/>
          </a:xfrm>
        </p:spPr>
        <p:txBody>
          <a:bodyPr/>
          <a:lstStyle/>
          <a:p>
            <a:r>
              <a:rPr lang="en-US" dirty="0" smtClean="0"/>
              <a:t>Components</a:t>
            </a:r>
          </a:p>
          <a:p>
            <a:pPr lvl="1"/>
            <a:r>
              <a:rPr lang="en-US" dirty="0" smtClean="0"/>
              <a:t>Prohibits general warrants</a:t>
            </a:r>
          </a:p>
          <a:p>
            <a:pPr lvl="1"/>
            <a:r>
              <a:rPr lang="en-US" dirty="0" smtClean="0"/>
              <a:t>Probable cause necessary to obtain a warrant</a:t>
            </a:r>
          </a:p>
          <a:p>
            <a:pPr lvl="1"/>
            <a:r>
              <a:rPr lang="en-US" dirty="0" smtClean="0"/>
              <a:t>Requires judge to determine whether probable cause exists</a:t>
            </a:r>
          </a:p>
          <a:p>
            <a:pPr lvl="1"/>
            <a:r>
              <a:rPr lang="en-US" dirty="0" smtClean="0"/>
              <a:t>Requires applications for warrants to “particularly” describe the “place to be searched and persons or things to be seized.”</a:t>
            </a:r>
          </a:p>
          <a:p>
            <a:r>
              <a:rPr lang="en-US" dirty="0" smtClean="0"/>
              <a:t>Importance</a:t>
            </a:r>
          </a:p>
          <a:p>
            <a:pPr lvl="1"/>
            <a:r>
              <a:rPr lang="en-US" dirty="0" smtClean="0"/>
              <a:t>Prohibits the “most effective weapon in the arsenal of every arbitrary government.”  - Justice Robert Jackson</a:t>
            </a:r>
          </a:p>
          <a:p>
            <a:pPr lvl="1"/>
            <a:r>
              <a:rPr lang="en-US" dirty="0" smtClean="0"/>
              <a:t>Protects reasonable expectations of privacy</a:t>
            </a:r>
          </a:p>
          <a:p>
            <a:pPr lvl="1"/>
            <a:endParaRPr lang="en-US" dirty="0" smtClean="0"/>
          </a:p>
          <a:p>
            <a:endParaRPr lang="en-US" dirty="0" smtClean="0"/>
          </a:p>
          <a:p>
            <a:pPr lvl="1"/>
            <a:endParaRPr lang="en-US" dirty="0"/>
          </a:p>
        </p:txBody>
      </p:sp>
      <p:sp>
        <p:nvSpPr>
          <p:cNvPr id="3" name="Title 2"/>
          <p:cNvSpPr>
            <a:spLocks noGrp="1"/>
          </p:cNvSpPr>
          <p:nvPr>
            <p:ph type="title"/>
          </p:nvPr>
        </p:nvSpPr>
        <p:spPr>
          <a:xfrm>
            <a:off x="533400" y="228600"/>
            <a:ext cx="8229600" cy="1143000"/>
          </a:xfrm>
        </p:spPr>
        <p:txBody>
          <a:bodyPr>
            <a:normAutofit fontScale="90000"/>
          </a:bodyPr>
          <a:lstStyle/>
          <a:p>
            <a:r>
              <a:rPr lang="en-US" dirty="0" smtClean="0"/>
              <a:t>The 4</a:t>
            </a:r>
            <a:r>
              <a:rPr lang="en-US" baseline="30000" dirty="0" smtClean="0"/>
              <a:t>th</a:t>
            </a:r>
            <a:r>
              <a:rPr lang="en-US" dirty="0" smtClean="0"/>
              <a:t> Amendment’s </a:t>
            </a:r>
            <a:br>
              <a:rPr lang="en-US" dirty="0" smtClean="0"/>
            </a:br>
            <a:r>
              <a:rPr lang="en-US" dirty="0" smtClean="0"/>
              <a:t>Purpose and Importance </a:t>
            </a:r>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0"/>
            <a:ext cx="8229600" cy="4525963"/>
          </a:xfrm>
        </p:spPr>
        <p:txBody>
          <a:bodyPr/>
          <a:lstStyle/>
          <a:p>
            <a:r>
              <a:rPr lang="en-US" dirty="0" smtClean="0"/>
              <a:t>An Ongoing Challenge</a:t>
            </a:r>
          </a:p>
          <a:p>
            <a:pPr lvl="1"/>
            <a:r>
              <a:rPr lang="en-US" dirty="0" smtClean="0"/>
              <a:t>Striking a balance between society’s need for order/safety and the individual’s right to autonomy / privacy</a:t>
            </a:r>
          </a:p>
          <a:p>
            <a:pPr lvl="1"/>
            <a:r>
              <a:rPr lang="en-US" dirty="0" smtClean="0"/>
              <a:t>Importance considerations:</a:t>
            </a:r>
          </a:p>
          <a:p>
            <a:pPr lvl="2"/>
            <a:r>
              <a:rPr lang="en-US" dirty="0" smtClean="0"/>
              <a:t>When is a warrant required?</a:t>
            </a:r>
          </a:p>
          <a:p>
            <a:pPr lvl="2"/>
            <a:r>
              <a:rPr lang="en-US" dirty="0" smtClean="0"/>
              <a:t>What is probable cause and when is it required?</a:t>
            </a:r>
          </a:p>
          <a:p>
            <a:pPr lvl="2"/>
            <a:r>
              <a:rPr lang="en-US" dirty="0" smtClean="0"/>
              <a:t>How should 4</a:t>
            </a:r>
            <a:r>
              <a:rPr lang="en-US" baseline="30000" dirty="0" smtClean="0"/>
              <a:t>th</a:t>
            </a:r>
            <a:r>
              <a:rPr lang="en-US" dirty="0" smtClean="0"/>
              <a:t> Amendment be enforced?</a:t>
            </a:r>
          </a:p>
          <a:p>
            <a:pPr lvl="2"/>
            <a:endParaRPr lang="en-US" dirty="0" smtClean="0"/>
          </a:p>
          <a:p>
            <a:pPr lvl="1"/>
            <a:endParaRPr lang="en-US" dirty="0"/>
          </a:p>
        </p:txBody>
      </p:sp>
      <p:sp>
        <p:nvSpPr>
          <p:cNvPr id="3" name="Title 2"/>
          <p:cNvSpPr>
            <a:spLocks noGrp="1"/>
          </p:cNvSpPr>
          <p:nvPr>
            <p:ph type="title"/>
          </p:nvPr>
        </p:nvSpPr>
        <p:spPr>
          <a:xfrm>
            <a:off x="457200" y="274638"/>
            <a:ext cx="8686800" cy="1143000"/>
          </a:xfrm>
        </p:spPr>
        <p:txBody>
          <a:bodyPr>
            <a:normAutofit fontScale="90000"/>
          </a:bodyPr>
          <a:lstStyle/>
          <a:p>
            <a:r>
              <a:rPr lang="en-US" dirty="0" smtClean="0"/>
              <a:t>Interpreting and Applying the Fourth Amendment</a:t>
            </a:r>
            <a:endParaRPr lang="en-US" dirty="0"/>
          </a:p>
        </p:txBody>
      </p:sp>
      <p:pic>
        <p:nvPicPr>
          <p:cNvPr id="22530" name="Picture 2" descr="http://www.blogcdn.com/www.engadget.com/media/2008/03/3-10-08-tsa-line.jpg"/>
          <p:cNvPicPr>
            <a:picLocks noChangeAspect="1" noChangeArrowheads="1"/>
          </p:cNvPicPr>
          <p:nvPr/>
        </p:nvPicPr>
        <p:blipFill>
          <a:blip r:embed="rId2" cstate="print"/>
          <a:srcRect/>
          <a:stretch>
            <a:fillRect/>
          </a:stretch>
        </p:blipFill>
        <p:spPr bwMode="auto">
          <a:xfrm>
            <a:off x="5562600" y="4305622"/>
            <a:ext cx="3400425" cy="2552378"/>
          </a:xfrm>
          <a:prstGeom prst="rect">
            <a:avLst/>
          </a:prstGeom>
          <a:ln>
            <a:noFill/>
          </a:ln>
          <a:effectLst>
            <a:softEdge rad="112500"/>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447800"/>
            <a:ext cx="8229600" cy="4525963"/>
          </a:xfrm>
        </p:spPr>
        <p:txBody>
          <a:bodyPr/>
          <a:lstStyle/>
          <a:p>
            <a:r>
              <a:rPr lang="en-US" dirty="0" smtClean="0"/>
              <a:t>Protecting Individuals From Arbitrary Actions</a:t>
            </a:r>
          </a:p>
          <a:p>
            <a:pPr lvl="1"/>
            <a:r>
              <a:rPr lang="en-US" dirty="0" smtClean="0"/>
              <a:t>Officials must submit a detailed affidavit to judge</a:t>
            </a:r>
          </a:p>
          <a:p>
            <a:pPr lvl="1"/>
            <a:r>
              <a:rPr lang="en-US" dirty="0" smtClean="0"/>
              <a:t>Probable cause means enough evidence for a reasonable person to believe it is likely that an illegal act is being or has been committed.</a:t>
            </a:r>
          </a:p>
          <a:p>
            <a:pPr lvl="2"/>
            <a:r>
              <a:rPr lang="en-US" dirty="0" smtClean="0"/>
              <a:t>But does not require absolute certainty</a:t>
            </a:r>
          </a:p>
          <a:p>
            <a:r>
              <a:rPr lang="en-US" dirty="0" smtClean="0"/>
              <a:t>Examples of Exceptions to Warrant Requirements</a:t>
            </a:r>
          </a:p>
          <a:p>
            <a:pPr lvl="1"/>
            <a:r>
              <a:rPr lang="en-US" dirty="0" smtClean="0"/>
              <a:t>Police are at the scene of a violent crime or robbery in progress (“In Hot Pursuit”)</a:t>
            </a:r>
          </a:p>
          <a:p>
            <a:pPr lvl="1"/>
            <a:r>
              <a:rPr lang="en-US" dirty="0" smtClean="0"/>
              <a:t>If person consents to search or seizure</a:t>
            </a:r>
          </a:p>
          <a:p>
            <a:pPr lvl="1"/>
            <a:r>
              <a:rPr lang="en-US" dirty="0" smtClean="0"/>
              <a:t>Evidence is “in plain sight” of official</a:t>
            </a:r>
          </a:p>
          <a:p>
            <a:pPr lvl="1">
              <a:buNone/>
            </a:pPr>
            <a:endParaRPr lang="en-US" dirty="0" smtClean="0"/>
          </a:p>
          <a:p>
            <a:pPr lvl="1"/>
            <a:endParaRPr lang="en-US" dirty="0"/>
          </a:p>
        </p:txBody>
      </p:sp>
      <p:sp>
        <p:nvSpPr>
          <p:cNvPr id="3" name="Title 2"/>
          <p:cNvSpPr>
            <a:spLocks noGrp="1"/>
          </p:cNvSpPr>
          <p:nvPr>
            <p:ph type="title"/>
          </p:nvPr>
        </p:nvSpPr>
        <p:spPr/>
        <p:txBody>
          <a:bodyPr/>
          <a:lstStyle/>
          <a:p>
            <a:r>
              <a:rPr lang="en-US" dirty="0" smtClean="0"/>
              <a:t>Warrants and Probable Cause</a:t>
            </a:r>
            <a:endParaRPr lang="en-US" dirty="0"/>
          </a:p>
        </p:txBody>
      </p:sp>
      <p:pic>
        <p:nvPicPr>
          <p:cNvPr id="21506" name="Picture 2" descr="http://kelliegoins.files.wordpress.com/2009/08/police-car-chase1.jpg?w=400"/>
          <p:cNvPicPr>
            <a:picLocks noChangeAspect="1" noChangeArrowheads="1"/>
          </p:cNvPicPr>
          <p:nvPr/>
        </p:nvPicPr>
        <p:blipFill>
          <a:blip r:embed="rId2" cstate="print"/>
          <a:srcRect/>
          <a:stretch>
            <a:fillRect/>
          </a:stretch>
        </p:blipFill>
        <p:spPr bwMode="auto">
          <a:xfrm>
            <a:off x="6248400" y="4758689"/>
            <a:ext cx="2895600" cy="2099311"/>
          </a:xfrm>
          <a:prstGeom prst="rect">
            <a:avLst/>
          </a:prstGeom>
          <a:ln>
            <a:noFill/>
          </a:ln>
          <a:effectLst>
            <a:softEdge rad="1125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This lesson provides a foundation for examining rights contained in the Constitution, Bill of Rights, and subsequent amendments. </a:t>
            </a:r>
          </a:p>
          <a:p>
            <a:r>
              <a:rPr lang="en-US" dirty="0" smtClean="0"/>
              <a:t>It also examines four provisions that are sometimes overlooked: the Second, Third, Ninth, and 10</a:t>
            </a:r>
            <a:r>
              <a:rPr lang="en-US" baseline="30000" dirty="0" smtClean="0"/>
              <a:t>th</a:t>
            </a:r>
            <a:r>
              <a:rPr lang="en-US" dirty="0" smtClean="0"/>
              <a:t> Amendment.</a:t>
            </a:r>
          </a:p>
          <a:p>
            <a:pPr>
              <a:buNone/>
            </a:pPr>
            <a:endParaRPr lang="en-US" dirty="0"/>
          </a:p>
        </p:txBody>
      </p:sp>
      <p:sp>
        <p:nvSpPr>
          <p:cNvPr id="3" name="Title 2"/>
          <p:cNvSpPr>
            <a:spLocks noGrp="1"/>
          </p:cNvSpPr>
          <p:nvPr>
            <p:ph type="title"/>
          </p:nvPr>
        </p:nvSpPr>
        <p:spPr/>
        <p:txBody>
          <a:bodyPr>
            <a:noAutofit/>
          </a:bodyPr>
          <a:lstStyle/>
          <a:p>
            <a:r>
              <a:rPr lang="en-US" sz="4000" dirty="0" smtClean="0"/>
              <a:t>Purpose</a:t>
            </a:r>
            <a:endParaRPr lang="en-US" sz="40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95400"/>
            <a:ext cx="8686800" cy="4953000"/>
          </a:xfrm>
        </p:spPr>
        <p:txBody>
          <a:bodyPr>
            <a:normAutofit/>
          </a:bodyPr>
          <a:lstStyle/>
          <a:p>
            <a:r>
              <a:rPr lang="en-US" dirty="0" smtClean="0"/>
              <a:t>What if Official Break the Law Regarding Warrants?</a:t>
            </a:r>
          </a:p>
          <a:p>
            <a:pPr lvl="1"/>
            <a:r>
              <a:rPr lang="en-US" b="1" i="1" dirty="0" smtClean="0"/>
              <a:t>Weeks v. US (1914)</a:t>
            </a:r>
          </a:p>
          <a:p>
            <a:pPr lvl="2"/>
            <a:r>
              <a:rPr lang="en-US" dirty="0" smtClean="0"/>
              <a:t>Prevents use of illegally obtains evidence during trial</a:t>
            </a:r>
          </a:p>
          <a:p>
            <a:pPr lvl="1"/>
            <a:r>
              <a:rPr lang="en-US" dirty="0" smtClean="0"/>
              <a:t>Exclusionary rule discourages officers from breaking the law</a:t>
            </a:r>
          </a:p>
          <a:p>
            <a:pPr lvl="1"/>
            <a:r>
              <a:rPr lang="en-US" b="1" i="1" dirty="0" err="1" smtClean="0"/>
              <a:t>Mapp</a:t>
            </a:r>
            <a:r>
              <a:rPr lang="en-US" b="1" i="1" dirty="0" smtClean="0"/>
              <a:t> v. Ohio (1961)</a:t>
            </a:r>
          </a:p>
          <a:p>
            <a:pPr lvl="2"/>
            <a:r>
              <a:rPr lang="en-US" dirty="0" smtClean="0"/>
              <a:t>Exclusionary rule extended to criminal trials in state courts</a:t>
            </a:r>
          </a:p>
          <a:p>
            <a:pPr lvl="2"/>
            <a:r>
              <a:rPr lang="en-US" dirty="0" smtClean="0"/>
              <a:t>Critics argue it ties the hands of police and is too high a price to pay for violations of 4</a:t>
            </a:r>
            <a:r>
              <a:rPr lang="en-US" baseline="30000" dirty="0" smtClean="0"/>
              <a:t>th</a:t>
            </a:r>
            <a:r>
              <a:rPr lang="en-US" dirty="0" smtClean="0"/>
              <a:t> amendment. </a:t>
            </a:r>
          </a:p>
          <a:p>
            <a:pPr lvl="1"/>
            <a:r>
              <a:rPr lang="en-US" dirty="0" smtClean="0"/>
              <a:t>Modifications since 1961</a:t>
            </a:r>
          </a:p>
          <a:p>
            <a:pPr lvl="2"/>
            <a:r>
              <a:rPr lang="en-US" dirty="0" smtClean="0"/>
              <a:t>If officials relied in good faith upon</a:t>
            </a:r>
          </a:p>
          <a:p>
            <a:pPr lvl="2">
              <a:buNone/>
            </a:pPr>
            <a:r>
              <a:rPr lang="en-US" dirty="0" smtClean="0"/>
              <a:t>   defective search warrant</a:t>
            </a:r>
          </a:p>
          <a:p>
            <a:pPr lvl="2"/>
            <a:r>
              <a:rPr lang="en-US" dirty="0" smtClean="0"/>
              <a:t>“Inevitable discovery” rule</a:t>
            </a:r>
            <a:endParaRPr lang="en-US" dirty="0"/>
          </a:p>
        </p:txBody>
      </p:sp>
      <p:sp>
        <p:nvSpPr>
          <p:cNvPr id="3" name="Title 2"/>
          <p:cNvSpPr>
            <a:spLocks noGrp="1"/>
          </p:cNvSpPr>
          <p:nvPr>
            <p:ph type="title"/>
          </p:nvPr>
        </p:nvSpPr>
        <p:spPr/>
        <p:txBody>
          <a:bodyPr/>
          <a:lstStyle/>
          <a:p>
            <a:r>
              <a:rPr lang="en-US" dirty="0" smtClean="0"/>
              <a:t>The Exclusionary Rule</a:t>
            </a:r>
            <a:endParaRPr lang="en-US" dirty="0"/>
          </a:p>
        </p:txBody>
      </p:sp>
      <p:pic>
        <p:nvPicPr>
          <p:cNvPr id="20482" name="Picture 2" descr="http://blog.nj.com/njv_guest_blog/2009/05/large_police-search-seizure.jpg"/>
          <p:cNvPicPr>
            <a:picLocks noChangeAspect="1" noChangeArrowheads="1"/>
          </p:cNvPicPr>
          <p:nvPr/>
        </p:nvPicPr>
        <p:blipFill>
          <a:blip r:embed="rId2" cstate="print"/>
          <a:srcRect/>
          <a:stretch>
            <a:fillRect/>
          </a:stretch>
        </p:blipFill>
        <p:spPr bwMode="auto">
          <a:xfrm>
            <a:off x="5474249" y="4419601"/>
            <a:ext cx="3669751" cy="2438400"/>
          </a:xfrm>
          <a:prstGeom prst="rect">
            <a:avLst/>
          </a:prstGeom>
          <a:ln>
            <a:noFill/>
          </a:ln>
          <a:effectLst>
            <a:softEdge rad="112500"/>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600200"/>
            <a:ext cx="8763000" cy="4525963"/>
          </a:xfrm>
        </p:spPr>
        <p:txBody>
          <a:bodyPr/>
          <a:lstStyle/>
          <a:p>
            <a:r>
              <a:rPr lang="en-US" dirty="0" smtClean="0"/>
              <a:t>Proposals To Replace Exclusionary Rule</a:t>
            </a:r>
          </a:p>
          <a:p>
            <a:pPr lvl="1"/>
            <a:r>
              <a:rPr lang="en-US" dirty="0" smtClean="0"/>
              <a:t>Departmental Discipline</a:t>
            </a:r>
          </a:p>
          <a:p>
            <a:pPr lvl="2"/>
            <a:r>
              <a:rPr lang="en-US" dirty="0" smtClean="0"/>
              <a:t>Independent boards investigate and impose discipline</a:t>
            </a:r>
          </a:p>
          <a:p>
            <a:pPr lvl="1"/>
            <a:r>
              <a:rPr lang="en-US" dirty="0" smtClean="0"/>
              <a:t>Civilian Review Boards</a:t>
            </a:r>
          </a:p>
          <a:p>
            <a:pPr lvl="2"/>
            <a:r>
              <a:rPr lang="en-US" dirty="0" smtClean="0"/>
              <a:t>Appointed by local </a:t>
            </a:r>
            <a:r>
              <a:rPr lang="en-US" dirty="0" err="1" smtClean="0"/>
              <a:t>gov’t</a:t>
            </a:r>
            <a:r>
              <a:rPr lang="en-US" dirty="0" smtClean="0"/>
              <a:t>, investigates, then recommends appropriate action to agency or suggests prosecution</a:t>
            </a:r>
          </a:p>
          <a:p>
            <a:pPr lvl="1"/>
            <a:r>
              <a:rPr lang="en-US" dirty="0" smtClean="0"/>
              <a:t>Civil Suits</a:t>
            </a:r>
          </a:p>
          <a:p>
            <a:pPr lvl="2"/>
            <a:r>
              <a:rPr lang="en-US" dirty="0" smtClean="0"/>
              <a:t>Individuals who feel rights have been violated can sue officers or agencies for money damages in civil court. </a:t>
            </a:r>
            <a:endParaRPr lang="en-US" dirty="0"/>
          </a:p>
        </p:txBody>
      </p:sp>
      <p:sp>
        <p:nvSpPr>
          <p:cNvPr id="3" name="Title 2"/>
          <p:cNvSpPr>
            <a:spLocks noGrp="1"/>
          </p:cNvSpPr>
          <p:nvPr>
            <p:ph type="title"/>
          </p:nvPr>
        </p:nvSpPr>
        <p:spPr/>
        <p:txBody>
          <a:bodyPr>
            <a:normAutofit fontScale="90000"/>
          </a:bodyPr>
          <a:lstStyle/>
          <a:p>
            <a:r>
              <a:rPr lang="en-US" dirty="0" smtClean="0"/>
              <a:t>Alternatives to the </a:t>
            </a:r>
            <a:br>
              <a:rPr lang="en-US" dirty="0" smtClean="0"/>
            </a:br>
            <a:r>
              <a:rPr lang="en-US" dirty="0" smtClean="0"/>
              <a:t>Exclusionary Rule</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7800"/>
            <a:ext cx="8153400" cy="4843272"/>
          </a:xfrm>
        </p:spPr>
        <p:txBody>
          <a:bodyPr>
            <a:normAutofit/>
          </a:bodyPr>
          <a:lstStyle/>
          <a:p>
            <a:r>
              <a:rPr lang="en-US" dirty="0" smtClean="0"/>
              <a:t>Warrants “Unsuited to School Environment”</a:t>
            </a:r>
          </a:p>
          <a:p>
            <a:pPr lvl="1"/>
            <a:r>
              <a:rPr lang="en-US" dirty="0" smtClean="0"/>
              <a:t>School officials are guardians of students, not law enforcement officers. </a:t>
            </a:r>
          </a:p>
          <a:p>
            <a:pPr lvl="1"/>
            <a:r>
              <a:rPr lang="en-US" dirty="0" smtClean="0"/>
              <a:t>Searches in schools must be determined </a:t>
            </a:r>
            <a:r>
              <a:rPr lang="en-US" i="1" dirty="0" smtClean="0"/>
              <a:t>reasonable</a:t>
            </a:r>
          </a:p>
          <a:p>
            <a:pPr lvl="2"/>
            <a:r>
              <a:rPr lang="en-US" i="1" dirty="0" smtClean="0"/>
              <a:t>Specific facts, together with rational inferences from those facts, justified the intrusion</a:t>
            </a:r>
          </a:p>
          <a:p>
            <a:pPr lvl="2"/>
            <a:r>
              <a:rPr lang="en-US" i="1" dirty="0" smtClean="0"/>
              <a:t>Search was reasonably related in scope to circumstances justifying it (</a:t>
            </a:r>
            <a:r>
              <a:rPr lang="en-US" b="1" i="1" dirty="0" smtClean="0"/>
              <a:t>TLO v. New Jersey, </a:t>
            </a:r>
            <a:r>
              <a:rPr lang="en-US" b="1" dirty="0" smtClean="0"/>
              <a:t>1985</a:t>
            </a:r>
            <a:r>
              <a:rPr lang="en-US" i="1" dirty="0" smtClean="0"/>
              <a:t>)</a:t>
            </a:r>
          </a:p>
          <a:p>
            <a:r>
              <a:rPr lang="en-US" dirty="0" smtClean="0"/>
              <a:t>“Reasonableness” Standard in Other Settings</a:t>
            </a:r>
          </a:p>
          <a:p>
            <a:pPr lvl="1"/>
            <a:r>
              <a:rPr lang="en-US" dirty="0" smtClean="0"/>
              <a:t>Random drug testing of public employees and </a:t>
            </a:r>
          </a:p>
          <a:p>
            <a:pPr lvl="1">
              <a:buNone/>
            </a:pPr>
            <a:r>
              <a:rPr lang="en-US" dirty="0" smtClean="0"/>
              <a:t>   students participating in extracurricular sports. </a:t>
            </a:r>
          </a:p>
          <a:p>
            <a:pPr lvl="1"/>
            <a:r>
              <a:rPr lang="en-US" dirty="0" smtClean="0"/>
              <a:t>Searches of homes of people on probation</a:t>
            </a:r>
            <a:endParaRPr lang="en-US" dirty="0"/>
          </a:p>
        </p:txBody>
      </p:sp>
      <p:sp>
        <p:nvSpPr>
          <p:cNvPr id="3" name="Title 2"/>
          <p:cNvSpPr>
            <a:spLocks noGrp="1"/>
          </p:cNvSpPr>
          <p:nvPr>
            <p:ph type="title"/>
          </p:nvPr>
        </p:nvSpPr>
        <p:spPr/>
        <p:txBody>
          <a:bodyPr>
            <a:normAutofit fontScale="90000"/>
          </a:bodyPr>
          <a:lstStyle/>
          <a:p>
            <a:r>
              <a:rPr lang="en-US" dirty="0" smtClean="0"/>
              <a:t>When Warrants and Probable Cause Are Not Required</a:t>
            </a:r>
            <a:endParaRPr lang="en-US" dirty="0"/>
          </a:p>
        </p:txBody>
      </p:sp>
      <p:pic>
        <p:nvPicPr>
          <p:cNvPr id="18434" name="Picture 2" descr="http://www.occuhealthsolutions.com/I-400%20Instrument%20test.jpg"/>
          <p:cNvPicPr>
            <a:picLocks noChangeAspect="1" noChangeArrowheads="1"/>
          </p:cNvPicPr>
          <p:nvPr/>
        </p:nvPicPr>
        <p:blipFill>
          <a:blip r:embed="rId3" cstate="print"/>
          <a:srcRect/>
          <a:stretch>
            <a:fillRect/>
          </a:stretch>
        </p:blipFill>
        <p:spPr bwMode="auto">
          <a:xfrm>
            <a:off x="7152640" y="4419600"/>
            <a:ext cx="1991359" cy="2438400"/>
          </a:xfrm>
          <a:prstGeom prst="rect">
            <a:avLst/>
          </a:prstGeom>
          <a:ln>
            <a:noFill/>
          </a:ln>
          <a:effectLst>
            <a:softEdge rad="112500"/>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600200"/>
            <a:ext cx="8686800" cy="4525963"/>
          </a:xfrm>
        </p:spPr>
        <p:txBody>
          <a:bodyPr>
            <a:normAutofit lnSpcReduction="10000"/>
          </a:bodyPr>
          <a:lstStyle/>
          <a:p>
            <a:r>
              <a:rPr lang="en-US" dirty="0" smtClean="0"/>
              <a:t>The Right Not To Incriminate Oneself</a:t>
            </a:r>
          </a:p>
          <a:p>
            <a:pPr lvl="1"/>
            <a:r>
              <a:rPr lang="en-US" dirty="0" smtClean="0"/>
              <a:t>Defendant cannot be forced to testify at trial.</a:t>
            </a:r>
          </a:p>
          <a:p>
            <a:pPr lvl="1"/>
            <a:r>
              <a:rPr lang="en-US" dirty="0" smtClean="0"/>
              <a:t>If they choose to, must answer all questions asked.</a:t>
            </a:r>
          </a:p>
          <a:p>
            <a:pPr lvl="1"/>
            <a:r>
              <a:rPr lang="en-US" dirty="0" smtClean="0"/>
              <a:t>Other who testify do not have to answer questions that would incriminate themselves unless offered </a:t>
            </a:r>
            <a:r>
              <a:rPr lang="en-US" i="1" dirty="0" smtClean="0"/>
              <a:t>use immunity</a:t>
            </a:r>
          </a:p>
          <a:p>
            <a:pPr lvl="1"/>
            <a:r>
              <a:rPr lang="en-US" dirty="0" err="1" smtClean="0"/>
              <a:t>Gov’t</a:t>
            </a:r>
            <a:r>
              <a:rPr lang="en-US" dirty="0" smtClean="0"/>
              <a:t> carries the burden of proof, so defendant should not be forced to reveal incriminating facts. </a:t>
            </a:r>
          </a:p>
          <a:p>
            <a:pPr lvl="1"/>
            <a:r>
              <a:rPr lang="en-US" dirty="0" smtClean="0"/>
              <a:t>Protection applies in any public proceeding in which info obtained could tie a person to criminal activity.</a:t>
            </a:r>
          </a:p>
          <a:p>
            <a:pPr lvl="1"/>
            <a:r>
              <a:rPr lang="en-US" dirty="0" smtClean="0"/>
              <a:t>Unless there is a privilege the law respects (doctor-patient), no one can refuse to testify on grounds that it might incriminate someone else.</a:t>
            </a:r>
          </a:p>
          <a:p>
            <a:pPr lvl="1"/>
            <a:endParaRPr lang="en-US" dirty="0"/>
          </a:p>
        </p:txBody>
      </p:sp>
      <p:sp>
        <p:nvSpPr>
          <p:cNvPr id="3" name="Title 2"/>
          <p:cNvSpPr>
            <a:spLocks noGrp="1"/>
          </p:cNvSpPr>
          <p:nvPr>
            <p:ph type="title"/>
          </p:nvPr>
        </p:nvSpPr>
        <p:spPr/>
        <p:txBody>
          <a:bodyPr>
            <a:normAutofit fontScale="90000"/>
          </a:bodyPr>
          <a:lstStyle/>
          <a:p>
            <a:r>
              <a:rPr lang="en-US" dirty="0" smtClean="0"/>
              <a:t>The 5</a:t>
            </a:r>
            <a:r>
              <a:rPr lang="en-US" baseline="30000" dirty="0" smtClean="0"/>
              <a:t>th</a:t>
            </a:r>
            <a:r>
              <a:rPr lang="en-US" dirty="0" smtClean="0"/>
              <a:t> Amendment’s Provisions Against Self-Incrimination</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1600"/>
            <a:ext cx="8229600" cy="4525963"/>
          </a:xfrm>
        </p:spPr>
        <p:txBody>
          <a:bodyPr/>
          <a:lstStyle/>
          <a:p>
            <a:r>
              <a:rPr lang="en-US" dirty="0" smtClean="0"/>
              <a:t>Under </a:t>
            </a:r>
            <a:r>
              <a:rPr lang="en-US" i="1" dirty="0" smtClean="0"/>
              <a:t>Miranda</a:t>
            </a:r>
            <a:r>
              <a:rPr lang="en-US" dirty="0" smtClean="0"/>
              <a:t>, officers must warn suspects that</a:t>
            </a:r>
          </a:p>
          <a:p>
            <a:pPr lvl="1"/>
            <a:r>
              <a:rPr lang="en-US" dirty="0" smtClean="0"/>
              <a:t>They have the right to remain silent</a:t>
            </a:r>
          </a:p>
          <a:p>
            <a:pPr lvl="1"/>
            <a:r>
              <a:rPr lang="en-US" dirty="0" smtClean="0"/>
              <a:t>They have right to an attorney when being questioned</a:t>
            </a:r>
          </a:p>
          <a:p>
            <a:pPr lvl="1"/>
            <a:r>
              <a:rPr lang="en-US" dirty="0" smtClean="0"/>
              <a:t>Anything they say may be used against them in court</a:t>
            </a:r>
          </a:p>
          <a:p>
            <a:pPr lvl="1"/>
            <a:r>
              <a:rPr lang="en-US" dirty="0" smtClean="0"/>
              <a:t>If they can’t afford an attorney, one will be provided</a:t>
            </a:r>
          </a:p>
          <a:p>
            <a:r>
              <a:rPr lang="en-US" dirty="0" smtClean="0"/>
              <a:t>If Miranda Rule is Violated, Evidence is Excluded</a:t>
            </a:r>
          </a:p>
          <a:p>
            <a:r>
              <a:rPr lang="en-US" b="1" i="1" dirty="0" smtClean="0"/>
              <a:t>Dickerson v. US, 2000 </a:t>
            </a:r>
          </a:p>
          <a:p>
            <a:pPr lvl="1"/>
            <a:r>
              <a:rPr lang="en-US" dirty="0" smtClean="0"/>
              <a:t>Reaffirmed Miranda ruling,</a:t>
            </a:r>
          </a:p>
          <a:p>
            <a:pPr lvl="1">
              <a:buNone/>
            </a:pPr>
            <a:r>
              <a:rPr lang="en-US" dirty="0" smtClean="0"/>
              <a:t> could not be overruled by an act</a:t>
            </a:r>
          </a:p>
          <a:p>
            <a:pPr lvl="1">
              <a:buNone/>
            </a:pPr>
            <a:r>
              <a:rPr lang="en-US" dirty="0" smtClean="0"/>
              <a:t> of Congress</a:t>
            </a:r>
            <a:endParaRPr lang="en-US" dirty="0"/>
          </a:p>
        </p:txBody>
      </p:sp>
      <p:sp>
        <p:nvSpPr>
          <p:cNvPr id="3" name="Title 2"/>
          <p:cNvSpPr>
            <a:spLocks noGrp="1"/>
          </p:cNvSpPr>
          <p:nvPr>
            <p:ph type="title"/>
          </p:nvPr>
        </p:nvSpPr>
        <p:spPr/>
        <p:txBody>
          <a:bodyPr/>
          <a:lstStyle/>
          <a:p>
            <a:r>
              <a:rPr lang="en-US" dirty="0" smtClean="0"/>
              <a:t>The Miranda Rule</a:t>
            </a:r>
            <a:endParaRPr lang="en-US" dirty="0"/>
          </a:p>
        </p:txBody>
      </p:sp>
      <p:pic>
        <p:nvPicPr>
          <p:cNvPr id="15362" name="Picture 2" descr="http://3.bp.blogspot.com/_ijwCK_tD3vU/St4yZq_woNI/AAAAAAAAADY/u0gU0vNyxH4/s400/miranda_rights_card.jpg"/>
          <p:cNvPicPr>
            <a:picLocks noChangeAspect="1" noChangeArrowheads="1"/>
          </p:cNvPicPr>
          <p:nvPr/>
        </p:nvPicPr>
        <p:blipFill>
          <a:blip r:embed="rId2" cstate="print"/>
          <a:srcRect/>
          <a:stretch>
            <a:fillRect/>
          </a:stretch>
        </p:blipFill>
        <p:spPr bwMode="auto">
          <a:xfrm>
            <a:off x="4708477" y="3886200"/>
            <a:ext cx="4435523" cy="2971800"/>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5293757"/>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32:</a:t>
            </a:r>
            <a:endParaRPr lang="en-US" sz="4000" dirty="0" smtClean="0"/>
          </a:p>
          <a:p>
            <a:r>
              <a:rPr lang="en-US" sz="4000" i="1" dirty="0" smtClean="0"/>
              <a:t>How Do the Fifth, Sixth, and Eighth Amendments Protect Rights Within the Judicial System?</a:t>
            </a:r>
          </a:p>
          <a:p>
            <a:endParaRPr lang="en-US" i="1" dirty="0"/>
          </a:p>
        </p:txBody>
      </p:sp>
      <p:pic>
        <p:nvPicPr>
          <p:cNvPr id="5" name="Picture 4" descr="0809webwtphs_lsn32.jpg"/>
          <p:cNvPicPr>
            <a:picLocks noChangeAspect="1"/>
          </p:cNvPicPr>
          <p:nvPr/>
        </p:nvPicPr>
        <p:blipFill>
          <a:blip r:embed="rId2" cstate="print"/>
          <a:stretch>
            <a:fillRect/>
          </a:stretch>
        </p:blipFill>
        <p:spPr>
          <a:xfrm>
            <a:off x="4876800" y="381000"/>
            <a:ext cx="3939436" cy="56388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371600"/>
            <a:ext cx="8763000" cy="5029200"/>
          </a:xfrm>
        </p:spPr>
        <p:txBody>
          <a:bodyPr>
            <a:normAutofit/>
          </a:bodyPr>
          <a:lstStyle/>
          <a:p>
            <a:r>
              <a:rPr lang="en-US" dirty="0" smtClean="0"/>
              <a:t>This lesson explores how the 5</a:t>
            </a:r>
            <a:r>
              <a:rPr lang="en-US" baseline="30000" dirty="0" smtClean="0"/>
              <a:t>th</a:t>
            </a:r>
            <a:r>
              <a:rPr lang="en-US" dirty="0" smtClean="0"/>
              <a:t>, 6</a:t>
            </a:r>
            <a:r>
              <a:rPr lang="en-US" baseline="30000" dirty="0" smtClean="0"/>
              <a:t>th</a:t>
            </a:r>
            <a:r>
              <a:rPr lang="en-US" dirty="0" smtClean="0"/>
              <a:t>, and 8</a:t>
            </a:r>
            <a:r>
              <a:rPr lang="en-US" baseline="30000" dirty="0" smtClean="0"/>
              <a:t>th</a:t>
            </a:r>
            <a:r>
              <a:rPr lang="en-US" dirty="0" smtClean="0"/>
              <a:t> Amendments protect the rights of accused criminals before and during trial.</a:t>
            </a:r>
          </a:p>
          <a:p>
            <a:r>
              <a:rPr lang="en-US" dirty="0" smtClean="0"/>
              <a:t>This lesson also explores the rights of those who have been convicted of crimes.</a:t>
            </a:r>
            <a:endParaRPr lang="en-US" dirty="0"/>
          </a:p>
        </p:txBody>
      </p:sp>
      <p:sp>
        <p:nvSpPr>
          <p:cNvPr id="3" name="Title 2"/>
          <p:cNvSpPr>
            <a:spLocks noGrp="1"/>
          </p:cNvSpPr>
          <p:nvPr>
            <p:ph type="title"/>
          </p:nvPr>
        </p:nvSpPr>
        <p:spPr/>
        <p:txBody>
          <a:bodyPr>
            <a:normAutofit/>
          </a:bodyPr>
          <a:lstStyle/>
          <a:p>
            <a:r>
              <a:rPr lang="en-US" sz="4000" dirty="0" smtClean="0"/>
              <a:t>Purpose</a:t>
            </a:r>
            <a:endParaRPr lang="en-US" sz="40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1143000"/>
            <a:ext cx="8763000" cy="5181600"/>
          </a:xfrm>
        </p:spPr>
        <p:txBody>
          <a:bodyPr>
            <a:normAutofit/>
          </a:bodyPr>
          <a:lstStyle/>
          <a:p>
            <a:r>
              <a:rPr lang="en-US" i="1" dirty="0" smtClean="0"/>
              <a:t>Explain the 5</a:t>
            </a:r>
            <a:r>
              <a:rPr lang="en-US" i="1" baseline="30000" dirty="0" smtClean="0"/>
              <a:t>th</a:t>
            </a:r>
            <a:r>
              <a:rPr lang="en-US" i="1" dirty="0" smtClean="0"/>
              <a:t> and 6</a:t>
            </a:r>
            <a:r>
              <a:rPr lang="en-US" i="1" baseline="30000" dirty="0" smtClean="0"/>
              <a:t>th</a:t>
            </a:r>
            <a:r>
              <a:rPr lang="en-US" i="1" dirty="0" smtClean="0"/>
              <a:t> Amendment guarantees regarding indictments, double jeopardy, and due process. </a:t>
            </a:r>
          </a:p>
          <a:p>
            <a:r>
              <a:rPr lang="en-US" i="1" dirty="0" smtClean="0"/>
              <a:t>Identify the rights protected by the 6</a:t>
            </a:r>
            <a:r>
              <a:rPr lang="en-US" i="1" baseline="30000" dirty="0" smtClean="0"/>
              <a:t>th</a:t>
            </a:r>
            <a:r>
              <a:rPr lang="en-US" i="1" dirty="0" smtClean="0"/>
              <a:t> Amendment, particularly the right to counsel. </a:t>
            </a:r>
          </a:p>
          <a:p>
            <a:r>
              <a:rPr lang="en-US" i="1" dirty="0" smtClean="0"/>
              <a:t>Describe the 8</a:t>
            </a:r>
            <a:r>
              <a:rPr lang="en-US" i="1" baseline="30000" dirty="0" smtClean="0"/>
              <a:t>th</a:t>
            </a:r>
            <a:r>
              <a:rPr lang="en-US" i="1" dirty="0" smtClean="0"/>
              <a:t> Amendment provisions about bail and punishment.</a:t>
            </a:r>
          </a:p>
          <a:p>
            <a:r>
              <a:rPr lang="en-US" i="1" dirty="0" smtClean="0"/>
              <a:t>Evaluate, take, and defend positions on the death penalty. </a:t>
            </a:r>
          </a:p>
          <a:p>
            <a:endParaRPr lang="en-US" i="1" dirty="0"/>
          </a:p>
        </p:txBody>
      </p:sp>
      <p:sp>
        <p:nvSpPr>
          <p:cNvPr id="4" name="Title 3"/>
          <p:cNvSpPr>
            <a:spLocks noGrp="1"/>
          </p:cNvSpPr>
          <p:nvPr>
            <p:ph type="title"/>
          </p:nvPr>
        </p:nvSpPr>
        <p:spPr>
          <a:xfrm>
            <a:off x="304800" y="0"/>
            <a:ext cx="8229600" cy="1143000"/>
          </a:xfrm>
        </p:spPr>
        <p:txBody>
          <a:bodyPr>
            <a:normAutofit/>
          </a:bodyPr>
          <a:lstStyle/>
          <a:p>
            <a:r>
              <a:rPr lang="en-US" sz="4000" dirty="0" smtClean="0"/>
              <a:t>Objectives</a:t>
            </a:r>
            <a:endParaRPr lang="en-US" sz="40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0" y="1066800"/>
            <a:ext cx="9144000" cy="5330952"/>
          </a:xfrm>
        </p:spPr>
        <p:txBody>
          <a:bodyPr>
            <a:normAutofit fontScale="70000" lnSpcReduction="20000"/>
          </a:bodyPr>
          <a:lstStyle/>
          <a:p>
            <a:pPr>
              <a:buNone/>
            </a:pPr>
            <a:r>
              <a:rPr lang="en-US" b="1" dirty="0" smtClean="0"/>
              <a:t>	 bail</a:t>
            </a:r>
            <a:r>
              <a:rPr lang="en-US" dirty="0" smtClean="0"/>
              <a:t> </a:t>
            </a:r>
            <a:br>
              <a:rPr lang="en-US" dirty="0" smtClean="0"/>
            </a:br>
            <a:r>
              <a:rPr lang="en-US" dirty="0" smtClean="0"/>
              <a:t/>
            </a:r>
            <a:br>
              <a:rPr lang="en-US" dirty="0" smtClean="0"/>
            </a:br>
            <a:r>
              <a:rPr lang="en-US" dirty="0" smtClean="0"/>
              <a:t>Money or other security given to obtain an arrested person's release from legal custody, which is forfeited if the individual subsequently fails to appear before the court for trial.   </a:t>
            </a:r>
            <a:br>
              <a:rPr lang="en-US" dirty="0" smtClean="0"/>
            </a:br>
            <a:r>
              <a:rPr lang="en-US" dirty="0" smtClean="0"/>
              <a:t/>
            </a:r>
            <a:br>
              <a:rPr lang="en-US" dirty="0" smtClean="0"/>
            </a:br>
            <a:r>
              <a:rPr lang="en-US" b="1" dirty="0" smtClean="0"/>
              <a:t>capital punishment</a:t>
            </a:r>
            <a:r>
              <a:rPr lang="en-US" dirty="0" smtClean="0"/>
              <a:t> </a:t>
            </a:r>
            <a:br>
              <a:rPr lang="en-US" dirty="0" smtClean="0"/>
            </a:br>
            <a:r>
              <a:rPr lang="en-US" dirty="0" smtClean="0"/>
              <a:t/>
            </a:r>
            <a:br>
              <a:rPr lang="en-US" dirty="0" smtClean="0"/>
            </a:br>
            <a:r>
              <a:rPr lang="en-US" dirty="0" smtClean="0"/>
              <a:t>The use of the death penalty by a judicial system.  </a:t>
            </a:r>
            <a:br>
              <a:rPr lang="en-US" dirty="0" smtClean="0"/>
            </a:br>
            <a:r>
              <a:rPr lang="en-US" dirty="0" smtClean="0"/>
              <a:t/>
            </a:r>
            <a:br>
              <a:rPr lang="en-US" dirty="0" smtClean="0"/>
            </a:br>
            <a:r>
              <a:rPr lang="en-US" b="1" dirty="0" smtClean="0"/>
              <a:t>cruel and unusual punishment</a:t>
            </a:r>
            <a:r>
              <a:rPr lang="en-US" dirty="0" smtClean="0"/>
              <a:t> </a:t>
            </a:r>
            <a:br>
              <a:rPr lang="en-US" dirty="0" smtClean="0"/>
            </a:br>
            <a:r>
              <a:rPr lang="en-US" dirty="0" smtClean="0"/>
              <a:t/>
            </a:r>
            <a:br>
              <a:rPr lang="en-US" dirty="0" smtClean="0"/>
            </a:br>
            <a:r>
              <a:rPr lang="en-US" dirty="0" smtClean="0"/>
              <a:t>A criminal sanction or penalty that is not in accord with the moral standards of a humane and compassionate society. The Eighth Amendment prohibits such punishments.   </a:t>
            </a:r>
            <a:br>
              <a:rPr lang="en-US" dirty="0" smtClean="0"/>
            </a:br>
            <a:r>
              <a:rPr lang="en-US" dirty="0" smtClean="0"/>
              <a:t/>
            </a:r>
            <a:br>
              <a:rPr lang="en-US" dirty="0" smtClean="0"/>
            </a:br>
            <a:r>
              <a:rPr lang="en-US" b="1" dirty="0" smtClean="0"/>
              <a:t>double jeopardy</a:t>
            </a:r>
            <a:r>
              <a:rPr lang="en-US" dirty="0" smtClean="0"/>
              <a:t> </a:t>
            </a:r>
            <a:br>
              <a:rPr lang="en-US" dirty="0" smtClean="0"/>
            </a:br>
            <a:r>
              <a:rPr lang="en-US" dirty="0" smtClean="0"/>
              <a:t/>
            </a:r>
            <a:br>
              <a:rPr lang="en-US" dirty="0" smtClean="0"/>
            </a:br>
            <a:r>
              <a:rPr lang="en-US" dirty="0" smtClean="0"/>
              <a:t>The provision in the Fifth Amendment to the U.S. Constitution that a person may not be tried twice for the same crime.   </a:t>
            </a:r>
            <a:br>
              <a:rPr lang="en-US" dirty="0" smtClean="0"/>
            </a:br>
            <a:endParaRPr lang="en-US" dirty="0"/>
          </a:p>
        </p:txBody>
      </p:sp>
      <p:sp>
        <p:nvSpPr>
          <p:cNvPr id="3" name="Title 2"/>
          <p:cNvSpPr>
            <a:spLocks noGrp="1"/>
          </p:cNvSpPr>
          <p:nvPr>
            <p:ph type="title"/>
          </p:nvPr>
        </p:nvSpPr>
        <p:spPr>
          <a:xfrm>
            <a:off x="533400" y="-152400"/>
            <a:ext cx="8229600" cy="1143000"/>
          </a:xfrm>
        </p:spPr>
        <p:txBody>
          <a:bodyPr>
            <a:normAutofit/>
          </a:bodyPr>
          <a:lstStyle/>
          <a:p>
            <a:r>
              <a:rPr lang="en-US" sz="4000" dirty="0" smtClean="0"/>
              <a:t>Terms to Know</a:t>
            </a:r>
            <a:endParaRPr lang="en-US" sz="400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0" y="1066800"/>
            <a:ext cx="9144000" cy="5330952"/>
          </a:xfrm>
        </p:spPr>
        <p:txBody>
          <a:bodyPr>
            <a:normAutofit fontScale="70000" lnSpcReduction="20000"/>
          </a:bodyPr>
          <a:lstStyle/>
          <a:p>
            <a:pPr>
              <a:buNone/>
            </a:pPr>
            <a:r>
              <a:rPr lang="en-US" b="1" dirty="0" smtClean="0"/>
              <a:t>	grand jury</a:t>
            </a:r>
            <a:r>
              <a:rPr lang="en-US" dirty="0" smtClean="0"/>
              <a:t> </a:t>
            </a:r>
            <a:br>
              <a:rPr lang="en-US" dirty="0" smtClean="0"/>
            </a:br>
            <a:r>
              <a:rPr lang="en-US" dirty="0" smtClean="0"/>
              <a:t/>
            </a:r>
            <a:br>
              <a:rPr lang="en-US" dirty="0" smtClean="0"/>
            </a:br>
            <a:r>
              <a:rPr lang="en-US" dirty="0" smtClean="0"/>
              <a:t>A panel of jurors designated to inquire into alleged violations of the law in order to ascertain whether the evidence is sufficient to warrant trial. Contrasted with the "petite jury," usually composed of twelve people, of an ordinary trial. </a:t>
            </a:r>
            <a:br>
              <a:rPr lang="en-US" dirty="0" smtClean="0"/>
            </a:br>
            <a:r>
              <a:rPr lang="en-US" dirty="0" smtClean="0"/>
              <a:t/>
            </a:r>
            <a:br>
              <a:rPr lang="en-US" dirty="0" smtClean="0"/>
            </a:br>
            <a:r>
              <a:rPr lang="en-US" b="1" dirty="0" smtClean="0"/>
              <a:t>indictment</a:t>
            </a:r>
            <a:r>
              <a:rPr lang="en-US" dirty="0" smtClean="0"/>
              <a:t> </a:t>
            </a:r>
            <a:br>
              <a:rPr lang="en-US" dirty="0" smtClean="0"/>
            </a:br>
            <a:r>
              <a:rPr lang="en-US" dirty="0" smtClean="0"/>
              <a:t/>
            </a:r>
            <a:br>
              <a:rPr lang="en-US" dirty="0" smtClean="0"/>
            </a:br>
            <a:r>
              <a:rPr lang="en-US" dirty="0" smtClean="0"/>
              <a:t>A formal charge by a grand jury accusing a person of having committed a crime.    </a:t>
            </a:r>
            <a:br>
              <a:rPr lang="en-US" dirty="0" smtClean="0"/>
            </a:br>
            <a:r>
              <a:rPr lang="en-US" dirty="0" smtClean="0"/>
              <a:t/>
            </a:r>
            <a:br>
              <a:rPr lang="en-US" dirty="0" smtClean="0"/>
            </a:br>
            <a:r>
              <a:rPr lang="en-US" b="1" dirty="0" smtClean="0"/>
              <a:t>plea agreement</a:t>
            </a:r>
            <a:r>
              <a:rPr lang="en-US" dirty="0" smtClean="0"/>
              <a:t> </a:t>
            </a:r>
            <a:br>
              <a:rPr lang="en-US" dirty="0" smtClean="0"/>
            </a:br>
            <a:r>
              <a:rPr lang="en-US" dirty="0" smtClean="0"/>
              <a:t/>
            </a:r>
            <a:br>
              <a:rPr lang="en-US" dirty="0" smtClean="0"/>
            </a:br>
            <a:r>
              <a:rPr lang="en-US" dirty="0" smtClean="0"/>
              <a:t>Pleading guilty to a lesser crime than that charged by a prosecutor.   </a:t>
            </a:r>
            <a:br>
              <a:rPr lang="en-US" dirty="0" smtClean="0"/>
            </a:br>
            <a:r>
              <a:rPr lang="en-US" dirty="0" smtClean="0"/>
              <a:t/>
            </a:r>
            <a:br>
              <a:rPr lang="en-US" dirty="0" smtClean="0"/>
            </a:br>
            <a:r>
              <a:rPr lang="en-US" b="1" dirty="0" smtClean="0"/>
              <a:t>right to counsel</a:t>
            </a:r>
            <a:r>
              <a:rPr lang="en-US" dirty="0" smtClean="0"/>
              <a:t> </a:t>
            </a:r>
            <a:br>
              <a:rPr lang="en-US" dirty="0" smtClean="0"/>
            </a:br>
            <a:r>
              <a:rPr lang="en-US" dirty="0" smtClean="0"/>
              <a:t/>
            </a:r>
            <a:br>
              <a:rPr lang="en-US" dirty="0" smtClean="0"/>
            </a:br>
            <a:r>
              <a:rPr lang="en-US" dirty="0" smtClean="0"/>
              <a:t>Part of the right to a fair trial, allowing for the defendant to be assisted by an attorney, and if the defendant cannot afford counsel, requiring that the state appoint an attorney or pay the defendant's legal fees.   </a:t>
            </a:r>
            <a:br>
              <a:rPr lang="en-US" dirty="0" smtClean="0"/>
            </a:br>
            <a:endParaRPr lang="en-US" dirty="0"/>
          </a:p>
        </p:txBody>
      </p:sp>
      <p:sp>
        <p:nvSpPr>
          <p:cNvPr id="3" name="Title 2"/>
          <p:cNvSpPr>
            <a:spLocks noGrp="1"/>
          </p:cNvSpPr>
          <p:nvPr>
            <p:ph type="title"/>
          </p:nvPr>
        </p:nvSpPr>
        <p:spPr>
          <a:xfrm>
            <a:off x="533400" y="-152400"/>
            <a:ext cx="8229600" cy="1143000"/>
          </a:xfrm>
        </p:spPr>
        <p:txBody>
          <a:bodyPr>
            <a:normAutofit/>
          </a:bodyPr>
          <a:lstStyle/>
          <a:p>
            <a:r>
              <a:rPr lang="en-US" sz="4000" dirty="0" smtClean="0"/>
              <a:t>Terms to Know</a:t>
            </a:r>
            <a:endParaRPr lang="en-US" sz="4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1143000"/>
            <a:ext cx="8458200" cy="4864291"/>
          </a:xfrm>
        </p:spPr>
        <p:txBody>
          <a:bodyPr/>
          <a:lstStyle/>
          <a:p>
            <a:endParaRPr lang="en-US" i="1" dirty="0" smtClean="0"/>
          </a:p>
          <a:p>
            <a:endParaRPr lang="en-US" i="1" dirty="0"/>
          </a:p>
        </p:txBody>
      </p:sp>
      <p:sp>
        <p:nvSpPr>
          <p:cNvPr id="4" name="Title 3"/>
          <p:cNvSpPr>
            <a:spLocks noGrp="1"/>
          </p:cNvSpPr>
          <p:nvPr>
            <p:ph type="title"/>
          </p:nvPr>
        </p:nvSpPr>
        <p:spPr>
          <a:xfrm>
            <a:off x="381000" y="-152400"/>
            <a:ext cx="8229600" cy="1143000"/>
          </a:xfrm>
        </p:spPr>
        <p:txBody>
          <a:bodyPr>
            <a:normAutofit/>
          </a:bodyPr>
          <a:lstStyle/>
          <a:p>
            <a:r>
              <a:rPr lang="en-US" sz="4000" dirty="0" smtClean="0"/>
              <a:t>Objectives</a:t>
            </a:r>
            <a:endParaRPr lang="en-US" sz="4000" dirty="0"/>
          </a:p>
        </p:txBody>
      </p:sp>
      <p:sp>
        <p:nvSpPr>
          <p:cNvPr id="6" name="Content Placeholder 1"/>
          <p:cNvSpPr txBox="1">
            <a:spLocks/>
          </p:cNvSpPr>
          <p:nvPr/>
        </p:nvSpPr>
        <p:spPr>
          <a:xfrm>
            <a:off x="0" y="990600"/>
            <a:ext cx="9144000" cy="5257800"/>
          </a:xfrm>
          <a:prstGeom prst="rect">
            <a:avLst/>
          </a:prstGeom>
        </p:spPr>
        <p:txBody>
          <a:bodyPr vert="horz">
            <a:normAutofit fontScale="925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Explain what bills of rights are and how they have evolved.</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dirty="0" smtClean="0">
                <a:ln>
                  <a:noFill/>
                </a:ln>
                <a:solidFill>
                  <a:schemeClr val="tx1"/>
                </a:solidFill>
                <a:effectLst/>
                <a:uLnTx/>
                <a:uFillTx/>
                <a:latin typeface="+mn-lt"/>
                <a:ea typeface="+mn-ea"/>
                <a:cs typeface="+mn-cs"/>
              </a:rPr>
              <a:t>Examine the Constitution and its amendments and identify which of the rights they contain are</a:t>
            </a:r>
          </a:p>
          <a:p>
            <a:pPr marL="822960" lvl="1" indent="-256032">
              <a:spcBef>
                <a:spcPts val="400"/>
              </a:spcBef>
              <a:buClr>
                <a:schemeClr val="accent1"/>
              </a:buClr>
              <a:buSzPct val="68000"/>
              <a:buFont typeface="Wingdings 3"/>
              <a:buChar char=""/>
              <a:defRPr/>
            </a:pPr>
            <a:r>
              <a:rPr lang="en-US" sz="2700" i="1" dirty="0" smtClean="0"/>
              <a:t>Held by individuals, classes, or categories of individuals, or institutions.</a:t>
            </a:r>
          </a:p>
          <a:p>
            <a:pPr marL="822960" lvl="1" indent="-256032">
              <a:spcBef>
                <a:spcPts val="400"/>
              </a:spcBef>
              <a:buClr>
                <a:schemeClr val="accent1"/>
              </a:buClr>
              <a:buSzPct val="68000"/>
              <a:buFont typeface="Wingdings 3"/>
              <a:buChar char=""/>
              <a:defRPr/>
            </a:pPr>
            <a:r>
              <a:rPr kumimoji="0" lang="en-US" sz="2700" b="0" i="1" u="none" strike="noStrike" kern="1200" cap="none" spc="0" normalizeH="0" dirty="0" smtClean="0">
                <a:ln>
                  <a:noFill/>
                </a:ln>
                <a:solidFill>
                  <a:schemeClr val="tx1"/>
                </a:solidFill>
                <a:effectLst/>
                <a:uLnTx/>
                <a:uFillTx/>
                <a:latin typeface="+mn-lt"/>
                <a:ea typeface="+mn-ea"/>
                <a:cs typeface="+mn-cs"/>
              </a:rPr>
              <a:t>Personal, economic, or political rights.</a:t>
            </a:r>
          </a:p>
          <a:p>
            <a:pPr marL="822960" lvl="1" indent="-256032">
              <a:spcBef>
                <a:spcPts val="400"/>
              </a:spcBef>
              <a:buClr>
                <a:schemeClr val="accent1"/>
              </a:buClr>
              <a:buSzPct val="68000"/>
              <a:buFont typeface="Wingdings 3"/>
              <a:buChar char=""/>
              <a:defRPr/>
            </a:pPr>
            <a:r>
              <a:rPr lang="en-US" sz="2700" i="1" dirty="0" smtClean="0"/>
              <a:t>Positive or negative rights.</a:t>
            </a:r>
          </a:p>
          <a:p>
            <a:pPr marL="365760" indent="-256032">
              <a:spcBef>
                <a:spcPts val="400"/>
              </a:spcBef>
              <a:buClr>
                <a:schemeClr val="accent1"/>
              </a:buClr>
              <a:buSzPct val="68000"/>
              <a:buFont typeface="Wingdings 3"/>
              <a:buChar char=""/>
              <a:defRPr/>
            </a:pPr>
            <a:r>
              <a:rPr lang="en-US" sz="2700" i="1" dirty="0" smtClean="0"/>
              <a:t>Identify possible conflicts among these rights.</a:t>
            </a:r>
          </a:p>
          <a:p>
            <a:pPr marL="365760" indent="-256032">
              <a:spcBef>
                <a:spcPts val="400"/>
              </a:spcBef>
              <a:buClr>
                <a:schemeClr val="accent1"/>
              </a:buClr>
              <a:buSzPct val="68000"/>
              <a:buFont typeface="Wingdings 3"/>
              <a:buChar char=""/>
              <a:defRPr/>
            </a:pPr>
            <a:r>
              <a:rPr lang="en-US" sz="2700" i="1" dirty="0" smtClean="0"/>
              <a:t> Describe various interpretations of the 2</a:t>
            </a:r>
            <a:r>
              <a:rPr lang="en-US" sz="2700" i="1" baseline="30000" dirty="0" smtClean="0"/>
              <a:t>nd</a:t>
            </a:r>
            <a:r>
              <a:rPr lang="en-US" sz="2700" i="1" dirty="0" smtClean="0"/>
              <a:t>, 3</a:t>
            </a:r>
            <a:r>
              <a:rPr lang="en-US" sz="2700" i="1" baseline="30000" dirty="0" smtClean="0"/>
              <a:t>rd</a:t>
            </a:r>
            <a:r>
              <a:rPr lang="en-US" sz="2700" i="1" dirty="0" smtClean="0"/>
              <a:t>, 9</a:t>
            </a:r>
            <a:r>
              <a:rPr lang="en-US" sz="2700" i="1" baseline="30000" dirty="0" smtClean="0"/>
              <a:t>th</a:t>
            </a:r>
            <a:r>
              <a:rPr lang="en-US" sz="2700" i="1" dirty="0" smtClean="0"/>
              <a:t>, and 10</a:t>
            </a:r>
            <a:r>
              <a:rPr lang="en-US" sz="2700" i="1" baseline="30000" dirty="0" smtClean="0"/>
              <a:t>th</a:t>
            </a:r>
            <a:r>
              <a:rPr lang="en-US" sz="2700" i="1" dirty="0" smtClean="0"/>
              <a:t> Amendment. </a:t>
            </a:r>
          </a:p>
          <a:p>
            <a:pPr marL="365760" indent="-256032">
              <a:spcBef>
                <a:spcPts val="400"/>
              </a:spcBef>
              <a:buClr>
                <a:schemeClr val="accent1"/>
              </a:buClr>
              <a:buSzPct val="68000"/>
              <a:buFont typeface="Wingdings 3"/>
              <a:buChar char=""/>
              <a:defRPr/>
            </a:pPr>
            <a:r>
              <a:rPr kumimoji="0" lang="en-US" sz="2700" b="0" i="1" u="none" strike="noStrike" kern="1200" cap="none" spc="0" normalizeH="0" dirty="0" smtClean="0">
                <a:ln>
                  <a:noFill/>
                </a:ln>
                <a:solidFill>
                  <a:schemeClr val="tx1"/>
                </a:solidFill>
                <a:effectLst/>
                <a:uLnTx/>
                <a:uFillTx/>
                <a:latin typeface="+mn-lt"/>
                <a:ea typeface="+mn-ea"/>
                <a:cs typeface="+mn-cs"/>
              </a:rPr>
              <a:t>Evaluate, take, and defend positions about the kinds of rights protected by the Constitution and Bill of Rights</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81328"/>
            <a:ext cx="6400800" cy="4525963"/>
          </a:xfrm>
        </p:spPr>
        <p:txBody>
          <a:bodyPr/>
          <a:lstStyle/>
          <a:p>
            <a:r>
              <a:rPr lang="en-US" dirty="0" smtClean="0"/>
              <a:t>A Fundamental Premise</a:t>
            </a:r>
          </a:p>
          <a:p>
            <a:pPr lvl="1"/>
            <a:r>
              <a:rPr lang="en-US" dirty="0" smtClean="0"/>
              <a:t>Person accused of a crime is innocent until government proves guilt beyond a reasonable doubt. </a:t>
            </a:r>
          </a:p>
          <a:p>
            <a:pPr lvl="1"/>
            <a:r>
              <a:rPr lang="en-US" dirty="0" smtClean="0"/>
              <a:t>Procedural rules designed to protect the innocent. </a:t>
            </a:r>
          </a:p>
          <a:p>
            <a:pPr lvl="1"/>
            <a:r>
              <a:rPr lang="en-US" dirty="0" smtClean="0"/>
              <a:t>Although some guilty remain free, it is considered a small price to pay to avoid mistakenly convicting the innocent.</a:t>
            </a:r>
          </a:p>
          <a:p>
            <a:pPr lvl="1"/>
            <a:r>
              <a:rPr lang="en-US" dirty="0" smtClean="0"/>
              <a:t>Procedural right important because criminal law pits the power of the government against the individual. </a:t>
            </a:r>
            <a:endParaRPr lang="en-US" dirty="0"/>
          </a:p>
        </p:txBody>
      </p:sp>
      <p:sp>
        <p:nvSpPr>
          <p:cNvPr id="3" name="Title 2"/>
          <p:cNvSpPr>
            <a:spLocks noGrp="1"/>
          </p:cNvSpPr>
          <p:nvPr>
            <p:ph type="title"/>
          </p:nvPr>
        </p:nvSpPr>
        <p:spPr/>
        <p:txBody>
          <a:bodyPr>
            <a:normAutofit fontScale="90000"/>
          </a:bodyPr>
          <a:lstStyle/>
          <a:p>
            <a:r>
              <a:rPr lang="en-US" dirty="0" smtClean="0"/>
              <a:t>Importance of </a:t>
            </a:r>
            <a:br>
              <a:rPr lang="en-US" dirty="0" smtClean="0"/>
            </a:br>
            <a:r>
              <a:rPr lang="en-US" dirty="0" smtClean="0"/>
              <a:t>Procedural Justice</a:t>
            </a:r>
            <a:endParaRPr lang="en-US" dirty="0"/>
          </a:p>
        </p:txBody>
      </p:sp>
      <p:pic>
        <p:nvPicPr>
          <p:cNvPr id="8194" name="Picture 2" descr="http://www.powerschapman.com/Practice/images/criminal_law.jpg"/>
          <p:cNvPicPr>
            <a:picLocks noChangeAspect="1" noChangeArrowheads="1"/>
          </p:cNvPicPr>
          <p:nvPr/>
        </p:nvPicPr>
        <p:blipFill>
          <a:blip r:embed="rId2" cstate="print"/>
          <a:srcRect/>
          <a:stretch>
            <a:fillRect/>
          </a:stretch>
        </p:blipFill>
        <p:spPr bwMode="auto">
          <a:xfrm>
            <a:off x="6193779" y="3429000"/>
            <a:ext cx="2950221" cy="2667000"/>
          </a:xfrm>
          <a:prstGeom prst="rect">
            <a:avLst/>
          </a:prstGeom>
          <a:ln>
            <a:noFill/>
          </a:ln>
          <a:effectLst>
            <a:softEdge rad="112500"/>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81328"/>
            <a:ext cx="8839200" cy="4525963"/>
          </a:xfrm>
        </p:spPr>
        <p:txBody>
          <a:bodyPr/>
          <a:lstStyle/>
          <a:p>
            <a:r>
              <a:rPr lang="en-US" dirty="0" smtClean="0"/>
              <a:t>Pretrial Protections</a:t>
            </a:r>
          </a:p>
          <a:p>
            <a:pPr lvl="1"/>
            <a:r>
              <a:rPr lang="en-US" dirty="0" smtClean="0"/>
              <a:t>Indictment</a:t>
            </a:r>
          </a:p>
          <a:p>
            <a:pPr lvl="2"/>
            <a:r>
              <a:rPr lang="en-US" dirty="0" smtClean="0"/>
              <a:t>Formal statement of charges requires so defendant knows how to prepare a defense (unless reach plea agreement)</a:t>
            </a:r>
          </a:p>
          <a:p>
            <a:pPr lvl="2"/>
            <a:r>
              <a:rPr lang="en-US" dirty="0" smtClean="0"/>
              <a:t>Grand jury decides whether </a:t>
            </a:r>
            <a:r>
              <a:rPr lang="en-US" dirty="0" err="1" smtClean="0"/>
              <a:t>gov’t</a:t>
            </a:r>
            <a:r>
              <a:rPr lang="en-US" dirty="0" smtClean="0"/>
              <a:t> has strong enough case to proceed with trial.  (applies only to cases in federal court)</a:t>
            </a:r>
          </a:p>
          <a:p>
            <a:pPr lvl="2"/>
            <a:r>
              <a:rPr lang="en-US" dirty="0" smtClean="0"/>
              <a:t>Most states rely on preliminary hearings where judge decides</a:t>
            </a:r>
          </a:p>
          <a:p>
            <a:pPr lvl="1"/>
            <a:r>
              <a:rPr lang="en-US" dirty="0" smtClean="0"/>
              <a:t>Bail</a:t>
            </a:r>
          </a:p>
          <a:p>
            <a:pPr lvl="2"/>
            <a:r>
              <a:rPr lang="en-US" dirty="0" smtClean="0"/>
              <a:t>Release before trial helps them prepare for defense and avoids punishing innocent suspects. (not all suspects granted bail)</a:t>
            </a:r>
          </a:p>
          <a:p>
            <a:pPr lvl="2"/>
            <a:r>
              <a:rPr lang="en-US" dirty="0" smtClean="0"/>
              <a:t>8</a:t>
            </a:r>
            <a:r>
              <a:rPr lang="en-US" baseline="30000" dirty="0" smtClean="0"/>
              <a:t>th</a:t>
            </a:r>
            <a:r>
              <a:rPr lang="en-US" dirty="0" smtClean="0"/>
              <a:t> Amendment prohibits “excessive bail”</a:t>
            </a:r>
            <a:endParaRPr lang="en-US" dirty="0"/>
          </a:p>
        </p:txBody>
      </p:sp>
      <p:sp>
        <p:nvSpPr>
          <p:cNvPr id="3" name="Title 2"/>
          <p:cNvSpPr>
            <a:spLocks noGrp="1"/>
          </p:cNvSpPr>
          <p:nvPr>
            <p:ph type="title"/>
          </p:nvPr>
        </p:nvSpPr>
        <p:spPr>
          <a:xfrm>
            <a:off x="457200" y="274638"/>
            <a:ext cx="8686800" cy="1143000"/>
          </a:xfrm>
        </p:spPr>
        <p:txBody>
          <a:bodyPr>
            <a:normAutofit fontScale="90000"/>
          </a:bodyPr>
          <a:lstStyle/>
          <a:p>
            <a:r>
              <a:rPr lang="en-US" dirty="0" smtClean="0"/>
              <a:t>5</a:t>
            </a:r>
            <a:r>
              <a:rPr lang="en-US" baseline="30000" dirty="0" smtClean="0"/>
              <a:t>th</a:t>
            </a:r>
            <a:r>
              <a:rPr lang="en-US" dirty="0" smtClean="0"/>
              <a:t>, 6</a:t>
            </a:r>
            <a:r>
              <a:rPr lang="en-US" baseline="30000" dirty="0" smtClean="0"/>
              <a:t>th</a:t>
            </a:r>
            <a:r>
              <a:rPr lang="en-US" dirty="0" smtClean="0"/>
              <a:t>, and 8</a:t>
            </a:r>
            <a:r>
              <a:rPr lang="en-US" baseline="30000" dirty="0" smtClean="0"/>
              <a:t>th</a:t>
            </a:r>
            <a:r>
              <a:rPr lang="en-US" dirty="0" smtClean="0"/>
              <a:t> Amendment Protection of Rights Before Trial</a:t>
            </a:r>
            <a:endParaRPr lang="en-US" dirty="0"/>
          </a:p>
        </p:txBody>
      </p:sp>
      <p:pic>
        <p:nvPicPr>
          <p:cNvPr id="7170" name="Picture 2" descr="http://pinellasnewsboy.com/files/2009/05/money-bags.jpg"/>
          <p:cNvPicPr>
            <a:picLocks noChangeAspect="1" noChangeArrowheads="1"/>
          </p:cNvPicPr>
          <p:nvPr/>
        </p:nvPicPr>
        <p:blipFill>
          <a:blip r:embed="rId2" cstate="print"/>
          <a:srcRect/>
          <a:stretch>
            <a:fillRect/>
          </a:stretch>
        </p:blipFill>
        <p:spPr bwMode="auto">
          <a:xfrm>
            <a:off x="7467600" y="5181600"/>
            <a:ext cx="1676400" cy="1676400"/>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7800"/>
            <a:ext cx="8229600" cy="4525963"/>
          </a:xfrm>
        </p:spPr>
        <p:txBody>
          <a:bodyPr/>
          <a:lstStyle/>
          <a:p>
            <a:pPr lvl="1"/>
            <a:r>
              <a:rPr lang="en-US" dirty="0" smtClean="0"/>
              <a:t>Counsel</a:t>
            </a:r>
          </a:p>
          <a:p>
            <a:pPr lvl="2"/>
            <a:r>
              <a:rPr lang="en-US" dirty="0" smtClean="0"/>
              <a:t>6</a:t>
            </a:r>
            <a:r>
              <a:rPr lang="en-US" baseline="30000" dirty="0" smtClean="0"/>
              <a:t>th</a:t>
            </a:r>
            <a:r>
              <a:rPr lang="en-US" dirty="0" smtClean="0"/>
              <a:t> Amendment guarantees right to counsel during questioning, while preparing for trial, and during trial.</a:t>
            </a:r>
          </a:p>
          <a:p>
            <a:pPr lvl="2"/>
            <a:r>
              <a:rPr lang="en-US" b="1" i="1" dirty="0" smtClean="0"/>
              <a:t>Gideon v. Wainwright, 1963</a:t>
            </a:r>
          </a:p>
          <a:p>
            <a:pPr lvl="3"/>
            <a:r>
              <a:rPr lang="en-US" dirty="0" smtClean="0"/>
              <a:t>Counsel provided if suspect cannot afford to pay</a:t>
            </a:r>
          </a:p>
          <a:p>
            <a:pPr lvl="2"/>
            <a:r>
              <a:rPr lang="en-US" dirty="0" smtClean="0"/>
              <a:t>Complexity of adversarial system requires use of lawyers</a:t>
            </a:r>
          </a:p>
          <a:p>
            <a:pPr lvl="2"/>
            <a:r>
              <a:rPr lang="en-US" dirty="0" smtClean="0"/>
              <a:t>Extending the Right to Counsel</a:t>
            </a:r>
          </a:p>
          <a:p>
            <a:pPr lvl="3"/>
            <a:r>
              <a:rPr lang="en-US" dirty="0" smtClean="0"/>
              <a:t>Every person accused of a felony</a:t>
            </a:r>
          </a:p>
          <a:p>
            <a:pPr lvl="3"/>
            <a:r>
              <a:rPr lang="en-US" dirty="0" smtClean="0"/>
              <a:t>Those too poor to afford them</a:t>
            </a:r>
          </a:p>
          <a:p>
            <a:pPr lvl="1"/>
            <a:endParaRPr lang="en-US" dirty="0"/>
          </a:p>
        </p:txBody>
      </p:sp>
      <p:sp>
        <p:nvSpPr>
          <p:cNvPr id="3" name="Title 2"/>
          <p:cNvSpPr>
            <a:spLocks noGrp="1"/>
          </p:cNvSpPr>
          <p:nvPr>
            <p:ph type="title"/>
          </p:nvPr>
        </p:nvSpPr>
        <p:spPr/>
        <p:txBody>
          <a:bodyPr>
            <a:normAutofit fontScale="90000"/>
          </a:bodyPr>
          <a:lstStyle/>
          <a:p>
            <a:r>
              <a:rPr lang="en-US" dirty="0" smtClean="0"/>
              <a:t>5</a:t>
            </a:r>
            <a:r>
              <a:rPr lang="en-US" baseline="30000" dirty="0" smtClean="0"/>
              <a:t>th</a:t>
            </a:r>
            <a:r>
              <a:rPr lang="en-US" dirty="0" smtClean="0"/>
              <a:t>, 6</a:t>
            </a:r>
            <a:r>
              <a:rPr lang="en-US" baseline="30000" dirty="0" smtClean="0"/>
              <a:t>th</a:t>
            </a:r>
            <a:r>
              <a:rPr lang="en-US" dirty="0" smtClean="0"/>
              <a:t>, and 8</a:t>
            </a:r>
            <a:r>
              <a:rPr lang="en-US" baseline="30000" dirty="0" smtClean="0"/>
              <a:t>th</a:t>
            </a:r>
            <a:r>
              <a:rPr lang="en-US" dirty="0" smtClean="0"/>
              <a:t> Amendment Protection of Rights Before Trial</a:t>
            </a:r>
            <a:endParaRPr lang="en-US" dirty="0"/>
          </a:p>
        </p:txBody>
      </p:sp>
      <p:pic>
        <p:nvPicPr>
          <p:cNvPr id="6146" name="Picture 2" descr="http://www.browarddefender.org/PDlogo.JPG"/>
          <p:cNvPicPr>
            <a:picLocks noChangeAspect="1" noChangeArrowheads="1"/>
          </p:cNvPicPr>
          <p:nvPr/>
        </p:nvPicPr>
        <p:blipFill>
          <a:blip r:embed="rId2" cstate="print"/>
          <a:srcRect/>
          <a:stretch>
            <a:fillRect/>
          </a:stretch>
        </p:blipFill>
        <p:spPr bwMode="auto">
          <a:xfrm>
            <a:off x="6096000" y="3615780"/>
            <a:ext cx="3048000" cy="3242220"/>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 Speedy, Public Trial</a:t>
            </a:r>
          </a:p>
          <a:p>
            <a:pPr lvl="1"/>
            <a:r>
              <a:rPr lang="en-US" dirty="0" smtClean="0"/>
              <a:t>Diminishes the possibility that evidence will disappear or witnesses memories will fade</a:t>
            </a:r>
          </a:p>
          <a:p>
            <a:pPr lvl="1"/>
            <a:r>
              <a:rPr lang="en-US" dirty="0" smtClean="0"/>
              <a:t>Safeguards against courts being used as instruments of persecution</a:t>
            </a:r>
          </a:p>
          <a:p>
            <a:pPr lvl="1"/>
            <a:r>
              <a:rPr lang="en-US" dirty="0" smtClean="0"/>
              <a:t>Grants opportunity for public to become more informed</a:t>
            </a:r>
          </a:p>
          <a:p>
            <a:pPr lvl="1"/>
            <a:r>
              <a:rPr lang="en-US" dirty="0" smtClean="0"/>
              <a:t>However, judge can order some proceedings closed if it makes it impossible for defendant to receive a fair trial.</a:t>
            </a:r>
          </a:p>
          <a:p>
            <a:r>
              <a:rPr lang="en-US" dirty="0" smtClean="0"/>
              <a:t> Right to Counsel</a:t>
            </a:r>
          </a:p>
          <a:p>
            <a:pPr lvl="1"/>
            <a:r>
              <a:rPr lang="en-US" dirty="0" smtClean="0"/>
              <a:t>Although, defendant can waive right to counsel</a:t>
            </a:r>
            <a:endParaRPr lang="en-US" dirty="0"/>
          </a:p>
        </p:txBody>
      </p:sp>
      <p:sp>
        <p:nvSpPr>
          <p:cNvPr id="3" name="Title 2"/>
          <p:cNvSpPr>
            <a:spLocks noGrp="1"/>
          </p:cNvSpPr>
          <p:nvPr>
            <p:ph type="title"/>
          </p:nvPr>
        </p:nvSpPr>
        <p:spPr/>
        <p:txBody>
          <a:bodyPr>
            <a:normAutofit fontScale="90000"/>
          </a:bodyPr>
          <a:lstStyle/>
          <a:p>
            <a:r>
              <a:rPr lang="en-US" dirty="0" smtClean="0"/>
              <a:t>5</a:t>
            </a:r>
            <a:r>
              <a:rPr lang="en-US" baseline="30000" dirty="0" smtClean="0"/>
              <a:t>th</a:t>
            </a:r>
            <a:r>
              <a:rPr lang="en-US" dirty="0" smtClean="0"/>
              <a:t> and 6</a:t>
            </a:r>
            <a:r>
              <a:rPr lang="en-US" baseline="30000" dirty="0" smtClean="0"/>
              <a:t>th</a:t>
            </a:r>
            <a:r>
              <a:rPr lang="en-US" dirty="0" smtClean="0"/>
              <a:t> Amendment Protections During Trial</a:t>
            </a: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0"/>
            <a:ext cx="6324600" cy="4525963"/>
          </a:xfrm>
        </p:spPr>
        <p:txBody>
          <a:bodyPr/>
          <a:lstStyle/>
          <a:p>
            <a:r>
              <a:rPr lang="en-US" dirty="0" smtClean="0"/>
              <a:t>Compulsory Process and Confrontation</a:t>
            </a:r>
          </a:p>
          <a:p>
            <a:pPr lvl="1"/>
            <a:r>
              <a:rPr lang="en-US" dirty="0" smtClean="0"/>
              <a:t>Defendants can require accusers to appear in court and be questioned.  Cross-examining witnesses tests the truth of their written statements. </a:t>
            </a:r>
          </a:p>
          <a:p>
            <a:r>
              <a:rPr lang="en-US" dirty="0" smtClean="0"/>
              <a:t>Impartial Jury in State &amp; District Where Crime Was Committed</a:t>
            </a:r>
          </a:p>
          <a:p>
            <a:pPr lvl="1"/>
            <a:r>
              <a:rPr lang="en-US" dirty="0" smtClean="0"/>
              <a:t>Jury trial protects against unfounded charges and biased/complacent/eccentric judges.  </a:t>
            </a:r>
            <a:endParaRPr lang="en-US" dirty="0"/>
          </a:p>
        </p:txBody>
      </p:sp>
      <p:sp>
        <p:nvSpPr>
          <p:cNvPr id="3" name="Title 2"/>
          <p:cNvSpPr>
            <a:spLocks noGrp="1"/>
          </p:cNvSpPr>
          <p:nvPr>
            <p:ph type="title"/>
          </p:nvPr>
        </p:nvSpPr>
        <p:spPr/>
        <p:txBody>
          <a:bodyPr>
            <a:normAutofit fontScale="90000"/>
          </a:bodyPr>
          <a:lstStyle/>
          <a:p>
            <a:r>
              <a:rPr lang="en-US" dirty="0" smtClean="0"/>
              <a:t>5</a:t>
            </a:r>
            <a:r>
              <a:rPr lang="en-US" baseline="30000" dirty="0" smtClean="0"/>
              <a:t>th</a:t>
            </a:r>
            <a:r>
              <a:rPr lang="en-US" dirty="0" smtClean="0"/>
              <a:t> and 6</a:t>
            </a:r>
            <a:r>
              <a:rPr lang="en-US" baseline="30000" dirty="0" smtClean="0"/>
              <a:t>th</a:t>
            </a:r>
            <a:r>
              <a:rPr lang="en-US" dirty="0" smtClean="0"/>
              <a:t> Amendment Protections During Trial</a:t>
            </a:r>
            <a:endParaRPr lang="en-US" dirty="0"/>
          </a:p>
        </p:txBody>
      </p:sp>
      <p:pic>
        <p:nvPicPr>
          <p:cNvPr id="4098" name="Picture 2" descr="http://graphics8.nytimes.com/images/2010/09/15/arts/design/15lawyers-ss-slide-AI6U/15lawyers-ss-slide-AI6U-popup.jpg"/>
          <p:cNvPicPr>
            <a:picLocks noChangeAspect="1" noChangeArrowheads="1"/>
          </p:cNvPicPr>
          <p:nvPr/>
        </p:nvPicPr>
        <p:blipFill>
          <a:blip r:embed="rId2" cstate="print"/>
          <a:srcRect/>
          <a:stretch>
            <a:fillRect/>
          </a:stretch>
        </p:blipFill>
        <p:spPr bwMode="auto">
          <a:xfrm>
            <a:off x="6216548" y="1828800"/>
            <a:ext cx="2927452" cy="4343400"/>
          </a:xfrm>
          <a:prstGeom prst="rect">
            <a:avLst/>
          </a:prstGeom>
          <a:ln>
            <a:noFill/>
          </a:ln>
          <a:effectLst>
            <a:softEdge rad="112500"/>
          </a:effec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7800"/>
            <a:ext cx="8229600" cy="4525963"/>
          </a:xfrm>
        </p:spPr>
        <p:txBody>
          <a:bodyPr>
            <a:normAutofit lnSpcReduction="10000"/>
          </a:bodyPr>
          <a:lstStyle/>
          <a:p>
            <a:r>
              <a:rPr lang="en-US" dirty="0" smtClean="0"/>
              <a:t>Jury trials not required for petty offenses. </a:t>
            </a:r>
          </a:p>
          <a:p>
            <a:r>
              <a:rPr lang="en-US" dirty="0" smtClean="0"/>
              <a:t>Historically 12 members, but Court has permitted juries as small as 6 in cases not involving death penalty.</a:t>
            </a:r>
          </a:p>
          <a:p>
            <a:r>
              <a:rPr lang="en-US" dirty="0" smtClean="0"/>
              <a:t>Court has upheld state laws that require less-than-unanimous (12-member) verdicts if no death penalty involved.</a:t>
            </a:r>
          </a:p>
          <a:p>
            <a:r>
              <a:rPr lang="en-US" dirty="0" smtClean="0"/>
              <a:t>Court has struck down laws</a:t>
            </a:r>
          </a:p>
          <a:p>
            <a:pPr>
              <a:buNone/>
            </a:pPr>
            <a:r>
              <a:rPr lang="en-US" dirty="0" smtClean="0"/>
              <a:t>   discriminating against prospective</a:t>
            </a:r>
          </a:p>
          <a:p>
            <a:pPr>
              <a:buNone/>
            </a:pPr>
            <a:r>
              <a:rPr lang="en-US" dirty="0" smtClean="0"/>
              <a:t>    jurors on basis of gender, race, </a:t>
            </a:r>
          </a:p>
          <a:p>
            <a:pPr>
              <a:buNone/>
            </a:pPr>
            <a:r>
              <a:rPr lang="en-US" dirty="0" smtClean="0"/>
              <a:t>    and religion.  </a:t>
            </a:r>
            <a:endParaRPr lang="en-US" dirty="0"/>
          </a:p>
        </p:txBody>
      </p:sp>
      <p:sp>
        <p:nvSpPr>
          <p:cNvPr id="3" name="Title 2"/>
          <p:cNvSpPr>
            <a:spLocks noGrp="1"/>
          </p:cNvSpPr>
          <p:nvPr>
            <p:ph type="title"/>
          </p:nvPr>
        </p:nvSpPr>
        <p:spPr/>
        <p:txBody>
          <a:bodyPr/>
          <a:lstStyle/>
          <a:p>
            <a:r>
              <a:rPr lang="en-US" dirty="0" smtClean="0"/>
              <a:t>Jury Trials</a:t>
            </a:r>
            <a:endParaRPr lang="en-US" dirty="0"/>
          </a:p>
        </p:txBody>
      </p:sp>
      <p:pic>
        <p:nvPicPr>
          <p:cNvPr id="1026" name="Picture 2" descr="http://adriandayton.com/wp-content/uploads/2009/11/jury-picture.jpg"/>
          <p:cNvPicPr>
            <a:picLocks noChangeAspect="1" noChangeArrowheads="1"/>
          </p:cNvPicPr>
          <p:nvPr/>
        </p:nvPicPr>
        <p:blipFill>
          <a:blip r:embed="rId2" cstate="print"/>
          <a:srcRect/>
          <a:stretch>
            <a:fillRect/>
          </a:stretch>
        </p:blipFill>
        <p:spPr bwMode="auto">
          <a:xfrm>
            <a:off x="5696037" y="4343400"/>
            <a:ext cx="3447963" cy="2286000"/>
          </a:xfrm>
          <a:prstGeom prst="rect">
            <a:avLst/>
          </a:prstGeom>
          <a:ln>
            <a:noFill/>
          </a:ln>
          <a:effectLst>
            <a:softEdge rad="112500"/>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1600"/>
            <a:ext cx="8763000" cy="4525963"/>
          </a:xfrm>
        </p:spPr>
        <p:txBody>
          <a:bodyPr>
            <a:normAutofit/>
          </a:bodyPr>
          <a:lstStyle/>
          <a:p>
            <a:r>
              <a:rPr lang="en-US" dirty="0" smtClean="0"/>
              <a:t>No Double Jeopardy</a:t>
            </a:r>
          </a:p>
          <a:p>
            <a:pPr lvl="1"/>
            <a:r>
              <a:rPr lang="en-US" dirty="0" smtClean="0"/>
              <a:t>If acquitted, </a:t>
            </a:r>
            <a:r>
              <a:rPr lang="en-US" dirty="0" err="1" smtClean="0"/>
              <a:t>gov’t</a:t>
            </a:r>
            <a:r>
              <a:rPr lang="en-US" dirty="0" smtClean="0"/>
              <a:t> cannot prosecute again for the same crime.  However, can be tried in both Fed &amp; State court if conduct violates laws of both. </a:t>
            </a:r>
          </a:p>
          <a:p>
            <a:r>
              <a:rPr lang="en-US" dirty="0" smtClean="0"/>
              <a:t>No Excessive Fines</a:t>
            </a:r>
          </a:p>
          <a:p>
            <a:pPr lvl="1"/>
            <a:r>
              <a:rPr lang="en-US" dirty="0" smtClean="0"/>
              <a:t>Fines must be reasonable in relation to crime and must not deprive defendant of equal protection of the laws. (14</a:t>
            </a:r>
            <a:r>
              <a:rPr lang="en-US" baseline="30000" dirty="0" smtClean="0"/>
              <a:t>th</a:t>
            </a:r>
            <a:r>
              <a:rPr lang="en-US" dirty="0" smtClean="0"/>
              <a:t>)</a:t>
            </a:r>
          </a:p>
          <a:p>
            <a:r>
              <a:rPr lang="en-US" dirty="0" smtClean="0"/>
              <a:t>No Cruel &amp; Unusual Punishment</a:t>
            </a:r>
          </a:p>
          <a:p>
            <a:pPr lvl="1"/>
            <a:r>
              <a:rPr lang="en-US" dirty="0" smtClean="0"/>
              <a:t>Prohibits tortuous punishments of 18</a:t>
            </a:r>
            <a:r>
              <a:rPr lang="en-US" baseline="30000" dirty="0" smtClean="0"/>
              <a:t>th</a:t>
            </a:r>
            <a:r>
              <a:rPr lang="en-US" dirty="0" smtClean="0"/>
              <a:t> c.</a:t>
            </a:r>
          </a:p>
          <a:p>
            <a:pPr lvl="1"/>
            <a:r>
              <a:rPr lang="en-US" b="1" dirty="0" err="1" smtClean="0"/>
              <a:t>Trop</a:t>
            </a:r>
            <a:r>
              <a:rPr lang="en-US" b="1" dirty="0" smtClean="0"/>
              <a:t> v. Dulles (1958) </a:t>
            </a:r>
            <a:r>
              <a:rPr lang="en-US" dirty="0" smtClean="0"/>
              <a:t>– cannot strip citizenship from natural born citizens. </a:t>
            </a:r>
            <a:endParaRPr lang="en-US" dirty="0"/>
          </a:p>
        </p:txBody>
      </p:sp>
      <p:sp>
        <p:nvSpPr>
          <p:cNvPr id="3" name="Title 2"/>
          <p:cNvSpPr>
            <a:spLocks noGrp="1"/>
          </p:cNvSpPr>
          <p:nvPr>
            <p:ph type="title"/>
          </p:nvPr>
        </p:nvSpPr>
        <p:spPr>
          <a:xfrm>
            <a:off x="457200" y="228600"/>
            <a:ext cx="8229600" cy="1143000"/>
          </a:xfrm>
        </p:spPr>
        <p:txBody>
          <a:bodyPr>
            <a:normAutofit fontScale="90000"/>
          </a:bodyPr>
          <a:lstStyle/>
          <a:p>
            <a:r>
              <a:rPr lang="en-US" dirty="0" smtClean="0"/>
              <a:t>5</a:t>
            </a:r>
            <a:r>
              <a:rPr lang="en-US" baseline="30000" dirty="0" smtClean="0"/>
              <a:t>th</a:t>
            </a:r>
            <a:r>
              <a:rPr lang="en-US" dirty="0" smtClean="0"/>
              <a:t> and 8</a:t>
            </a:r>
            <a:r>
              <a:rPr lang="en-US" baseline="30000" dirty="0" smtClean="0"/>
              <a:t>th</a:t>
            </a:r>
            <a:r>
              <a:rPr lang="en-US" dirty="0" smtClean="0"/>
              <a:t> Amendment Protections After Trial</a:t>
            </a:r>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7800"/>
            <a:ext cx="8229600" cy="4800600"/>
          </a:xfrm>
        </p:spPr>
        <p:txBody>
          <a:bodyPr>
            <a:normAutofit/>
          </a:bodyPr>
          <a:lstStyle/>
          <a:p>
            <a:r>
              <a:rPr lang="en-US" dirty="0" smtClean="0"/>
              <a:t>Court has ruled that death penalty is constitutionally acceptable. </a:t>
            </a:r>
          </a:p>
          <a:p>
            <a:r>
              <a:rPr lang="en-US" dirty="0" smtClean="0"/>
              <a:t>Cases of interest…</a:t>
            </a:r>
          </a:p>
          <a:p>
            <a:pPr lvl="1"/>
            <a:r>
              <a:rPr lang="en-US" dirty="0" smtClean="0"/>
              <a:t>Furman v. Georgia (1972)</a:t>
            </a:r>
          </a:p>
          <a:p>
            <a:pPr lvl="2"/>
            <a:r>
              <a:rPr lang="en-US" dirty="0" smtClean="0"/>
              <a:t>Standards needed for jury</a:t>
            </a:r>
          </a:p>
          <a:p>
            <a:pPr lvl="1"/>
            <a:r>
              <a:rPr lang="en-US" dirty="0" smtClean="0"/>
              <a:t>Coker v. Georgia (1977)</a:t>
            </a:r>
          </a:p>
          <a:p>
            <a:pPr lvl="2"/>
            <a:r>
              <a:rPr lang="en-US" dirty="0" smtClean="0"/>
              <a:t>Death penalty for rape unconstitutional</a:t>
            </a:r>
          </a:p>
          <a:p>
            <a:pPr lvl="1"/>
            <a:r>
              <a:rPr lang="en-US" dirty="0" smtClean="0"/>
              <a:t>Roper v. Simmons (2005)</a:t>
            </a:r>
          </a:p>
          <a:p>
            <a:pPr lvl="2"/>
            <a:r>
              <a:rPr lang="en-US" dirty="0" smtClean="0"/>
              <a:t>Death penalty for those under 18 </a:t>
            </a:r>
          </a:p>
          <a:p>
            <a:pPr lvl="2">
              <a:buNone/>
            </a:pPr>
            <a:r>
              <a:rPr lang="en-US" dirty="0" smtClean="0"/>
              <a:t>  (when crime committed) is </a:t>
            </a:r>
          </a:p>
          <a:p>
            <a:pPr lvl="2">
              <a:buNone/>
            </a:pPr>
            <a:r>
              <a:rPr lang="en-US" dirty="0" smtClean="0"/>
              <a:t>   unconstitutional</a:t>
            </a:r>
            <a:br>
              <a:rPr lang="en-US" dirty="0" smtClean="0"/>
            </a:br>
            <a:endParaRPr lang="en-US" dirty="0" smtClean="0"/>
          </a:p>
          <a:p>
            <a:pPr lvl="2">
              <a:buNone/>
            </a:pPr>
            <a:endParaRPr lang="en-US" dirty="0"/>
          </a:p>
        </p:txBody>
      </p:sp>
      <p:sp>
        <p:nvSpPr>
          <p:cNvPr id="3" name="Title 2"/>
          <p:cNvSpPr>
            <a:spLocks noGrp="1"/>
          </p:cNvSpPr>
          <p:nvPr>
            <p:ph type="title"/>
          </p:nvPr>
        </p:nvSpPr>
        <p:spPr/>
        <p:txBody>
          <a:bodyPr>
            <a:normAutofit fontScale="90000"/>
          </a:bodyPr>
          <a:lstStyle/>
          <a:p>
            <a:r>
              <a:rPr lang="en-US" dirty="0" smtClean="0"/>
              <a:t>The Capital Punishment Controversy</a:t>
            </a:r>
            <a:endParaRPr lang="en-US" dirty="0"/>
          </a:p>
        </p:txBody>
      </p:sp>
      <p:pic>
        <p:nvPicPr>
          <p:cNvPr id="2052" name="Picture 4" descr="http://img.timeinc.net/time/quotes/2009/10/1020_death_penalty.jpg"/>
          <p:cNvPicPr>
            <a:picLocks noChangeAspect="1" noChangeArrowheads="1"/>
          </p:cNvPicPr>
          <p:nvPr/>
        </p:nvPicPr>
        <p:blipFill>
          <a:blip r:embed="rId2" cstate="print"/>
          <a:srcRect/>
          <a:stretch>
            <a:fillRect/>
          </a:stretch>
        </p:blipFill>
        <p:spPr bwMode="auto">
          <a:xfrm>
            <a:off x="5638800" y="2057400"/>
            <a:ext cx="3505200" cy="4324351"/>
          </a:xfrm>
          <a:prstGeom prst="rect">
            <a:avLst/>
          </a:prstGeom>
          <a:ln>
            <a:noFill/>
          </a:ln>
          <a:effectLst>
            <a:softEdge rad="112500"/>
          </a:effec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The Capital Punishment Controversy</a:t>
            </a:r>
            <a:endParaRPr lang="en-US" dirty="0"/>
          </a:p>
        </p:txBody>
      </p:sp>
      <p:pic>
        <p:nvPicPr>
          <p:cNvPr id="4" name="Picture 2" descr="States' Death Penalty Laws"/>
          <p:cNvPicPr>
            <a:picLocks noChangeAspect="1" noChangeArrowheads="1"/>
          </p:cNvPicPr>
          <p:nvPr/>
        </p:nvPicPr>
        <p:blipFill>
          <a:blip r:embed="rId2" cstate="print"/>
          <a:srcRect/>
          <a:stretch>
            <a:fillRect/>
          </a:stretch>
        </p:blipFill>
        <p:spPr bwMode="auto">
          <a:xfrm>
            <a:off x="381000" y="1524000"/>
            <a:ext cx="8382000" cy="4128448"/>
          </a:xfrm>
          <a:prstGeom prst="rect">
            <a:avLst/>
          </a:prstGeom>
          <a:noFill/>
        </p:spPr>
      </p:pic>
      <p:sp>
        <p:nvSpPr>
          <p:cNvPr id="5" name="Rectangle 4"/>
          <p:cNvSpPr/>
          <p:nvPr/>
        </p:nvSpPr>
        <p:spPr>
          <a:xfrm>
            <a:off x="5105400" y="5934670"/>
            <a:ext cx="4038600" cy="923330"/>
          </a:xfrm>
          <a:prstGeom prst="rect">
            <a:avLst/>
          </a:prstGeom>
        </p:spPr>
        <p:txBody>
          <a:bodyPr wrap="square">
            <a:spAutoFit/>
          </a:bodyPr>
          <a:lstStyle/>
          <a:p>
            <a:r>
              <a:rPr lang="en-US" dirty="0" smtClean="0">
                <a:hlinkClick r:id="rId3"/>
              </a:rPr>
              <a:t>http://www.amnestyusa.org/death-penalty/death-penalty-in-states/page.do?id=1101153</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686800" cy="4919472"/>
          </a:xfrm>
        </p:spPr>
        <p:txBody>
          <a:bodyPr>
            <a:normAutofit fontScale="62500" lnSpcReduction="20000"/>
          </a:bodyPr>
          <a:lstStyle/>
          <a:p>
            <a:pPr>
              <a:buNone/>
            </a:pPr>
            <a:r>
              <a:rPr lang="en-US" b="1" dirty="0" smtClean="0"/>
              <a:t>	autonomy</a:t>
            </a:r>
            <a:r>
              <a:rPr lang="en-US" dirty="0" smtClean="0"/>
              <a:t> </a:t>
            </a:r>
            <a:br>
              <a:rPr lang="en-US" dirty="0" smtClean="0"/>
            </a:br>
            <a:r>
              <a:rPr lang="en-US" dirty="0" smtClean="0"/>
              <a:t/>
            </a:r>
            <a:br>
              <a:rPr lang="en-US" dirty="0" smtClean="0"/>
            </a:br>
            <a:r>
              <a:rPr lang="en-US" dirty="0" smtClean="0"/>
              <a:t>Independence, freedom, or the right to self-governance.   </a:t>
            </a:r>
            <a:br>
              <a:rPr lang="en-US" dirty="0" smtClean="0"/>
            </a:br>
            <a:r>
              <a:rPr lang="en-US" dirty="0" smtClean="0"/>
              <a:t/>
            </a:r>
            <a:br>
              <a:rPr lang="en-US" dirty="0" smtClean="0"/>
            </a:br>
            <a:r>
              <a:rPr lang="en-US" b="1" dirty="0" smtClean="0"/>
              <a:t>economic rights</a:t>
            </a:r>
            <a:r>
              <a:rPr lang="en-US" dirty="0" smtClean="0"/>
              <a:t> </a:t>
            </a:r>
            <a:br>
              <a:rPr lang="en-US" dirty="0" smtClean="0"/>
            </a:br>
            <a:r>
              <a:rPr lang="en-US" dirty="0" smtClean="0"/>
              <a:t/>
            </a:r>
            <a:br>
              <a:rPr lang="en-US" dirty="0" smtClean="0"/>
            </a:br>
            <a:r>
              <a:rPr lang="en-US" dirty="0" smtClean="0"/>
              <a:t>Those rights essential to citizens that allow them to earn a living, to acquire and transfer property, and to produce, buy, and sell goods and services in free markets.    </a:t>
            </a:r>
            <a:br>
              <a:rPr lang="en-US" dirty="0" smtClean="0"/>
            </a:br>
            <a:r>
              <a:rPr lang="en-US" dirty="0" smtClean="0"/>
              <a:t/>
            </a:r>
            <a:br>
              <a:rPr lang="en-US" dirty="0" smtClean="0"/>
            </a:br>
            <a:r>
              <a:rPr lang="en-US" b="1" dirty="0" smtClean="0"/>
              <a:t>negative rights</a:t>
            </a:r>
            <a:r>
              <a:rPr lang="en-US" dirty="0" smtClean="0"/>
              <a:t> </a:t>
            </a:r>
            <a:br>
              <a:rPr lang="en-US" dirty="0" smtClean="0"/>
            </a:br>
            <a:r>
              <a:rPr lang="en-US" dirty="0" smtClean="0"/>
              <a:t/>
            </a:r>
            <a:br>
              <a:rPr lang="en-US" dirty="0" smtClean="0"/>
            </a:br>
            <a:r>
              <a:rPr lang="en-US" dirty="0" smtClean="0"/>
              <a:t>Those rights that prohibit government from acting in certain ways; rights that are not to be interfered with.   </a:t>
            </a:r>
            <a:br>
              <a:rPr lang="en-US" dirty="0" smtClean="0"/>
            </a:br>
            <a:r>
              <a:rPr lang="en-US" dirty="0" smtClean="0"/>
              <a:t/>
            </a:r>
            <a:br>
              <a:rPr lang="en-US" dirty="0" smtClean="0"/>
            </a:br>
            <a:r>
              <a:rPr lang="en-US" b="1" dirty="0" smtClean="0"/>
              <a:t>personal rights</a:t>
            </a:r>
            <a:r>
              <a:rPr lang="en-US" dirty="0" smtClean="0"/>
              <a:t> </a:t>
            </a:r>
            <a:br>
              <a:rPr lang="en-US" dirty="0" smtClean="0"/>
            </a:br>
            <a:r>
              <a:rPr lang="en-US" dirty="0" smtClean="0"/>
              <a:t/>
            </a:r>
            <a:br>
              <a:rPr lang="en-US" dirty="0" smtClean="0"/>
            </a:br>
            <a:r>
              <a:rPr lang="en-US" dirty="0" smtClean="0"/>
              <a:t>Those rights of individuals in their private capacity, such as the rights to life and liberty, as distinguished from the political rights of citizens, such as the rights to vote and to hold public office.   </a:t>
            </a:r>
            <a:br>
              <a:rPr lang="en-US" dirty="0" smtClean="0"/>
            </a:br>
            <a:r>
              <a:rPr lang="en-US" dirty="0" smtClean="0"/>
              <a:t>    </a:t>
            </a:r>
            <a:endParaRPr lang="en-US" dirty="0">
              <a:solidFill>
                <a:schemeClr val="tx2">
                  <a:lumMod val="75000"/>
                </a:schemeClr>
              </a:solidFill>
            </a:endParaRPr>
          </a:p>
        </p:txBody>
      </p:sp>
      <p:sp>
        <p:nvSpPr>
          <p:cNvPr id="3" name="Title 2"/>
          <p:cNvSpPr>
            <a:spLocks noGrp="1"/>
          </p:cNvSpPr>
          <p:nvPr>
            <p:ph type="title"/>
          </p:nvPr>
        </p:nvSpPr>
        <p:spPr/>
        <p:txBody>
          <a:bodyPr>
            <a:normAutofit/>
          </a:bodyPr>
          <a:lstStyle/>
          <a:p>
            <a:r>
              <a:rPr lang="en-US" sz="4000" dirty="0" smtClean="0"/>
              <a:t>Terms to Know</a:t>
            </a:r>
            <a:endParaRPr lang="en-US" sz="4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95400"/>
            <a:ext cx="9144000" cy="5376672"/>
          </a:xfrm>
        </p:spPr>
        <p:txBody>
          <a:bodyPr>
            <a:normAutofit fontScale="77500" lnSpcReduction="20000"/>
          </a:bodyPr>
          <a:lstStyle/>
          <a:p>
            <a:pPr>
              <a:buNone/>
            </a:pPr>
            <a:r>
              <a:rPr lang="en-US" b="1" dirty="0" smtClean="0"/>
              <a:t>	 political rights</a:t>
            </a:r>
            <a:r>
              <a:rPr lang="en-US" dirty="0" smtClean="0"/>
              <a:t> </a:t>
            </a:r>
            <a:br>
              <a:rPr lang="en-US" dirty="0" smtClean="0"/>
            </a:br>
            <a:r>
              <a:rPr lang="en-US" dirty="0" smtClean="0"/>
              <a:t/>
            </a:r>
            <a:br>
              <a:rPr lang="en-US" dirty="0" smtClean="0"/>
            </a:br>
            <a:r>
              <a:rPr lang="en-US" dirty="0" smtClean="0"/>
              <a:t>All rights of a citizen in a free society that are clearly expressed and guaranteed by the Constitution and implied by natural laws.    </a:t>
            </a:r>
            <a:br>
              <a:rPr lang="en-US" dirty="0" smtClean="0"/>
            </a:br>
            <a:r>
              <a:rPr lang="en-US" dirty="0" smtClean="0"/>
              <a:t/>
            </a:r>
            <a:br>
              <a:rPr lang="en-US" dirty="0" smtClean="0"/>
            </a:br>
            <a:r>
              <a:rPr lang="en-US" b="1" dirty="0" smtClean="0"/>
              <a:t>positive rights</a:t>
            </a:r>
            <a:r>
              <a:rPr lang="en-US" dirty="0" smtClean="0"/>
              <a:t> </a:t>
            </a:r>
            <a:br>
              <a:rPr lang="en-US" dirty="0" smtClean="0"/>
            </a:br>
            <a:r>
              <a:rPr lang="en-US" dirty="0" smtClean="0"/>
              <a:t/>
            </a:r>
            <a:br>
              <a:rPr lang="en-US" dirty="0" smtClean="0"/>
            </a:br>
            <a:r>
              <a:rPr lang="en-US" dirty="0" smtClean="0"/>
              <a:t>Those rights that require overt government action, as opposed to negative rights that require government not to act in specified ways. Examples of positive rights are those to public education and, in some cases, to medical care, old age pensions, food, or housing.   </a:t>
            </a:r>
            <a:br>
              <a:rPr lang="en-US" dirty="0" smtClean="0"/>
            </a:br>
            <a:r>
              <a:rPr lang="en-US" dirty="0" smtClean="0"/>
              <a:t/>
            </a:r>
            <a:br>
              <a:rPr lang="en-US" dirty="0" smtClean="0"/>
            </a:br>
            <a:r>
              <a:rPr lang="en-US" b="1" dirty="0" smtClean="0"/>
              <a:t>rights</a:t>
            </a:r>
            <a:r>
              <a:rPr lang="en-US" dirty="0" smtClean="0"/>
              <a:t> </a:t>
            </a:r>
            <a:br>
              <a:rPr lang="en-US" dirty="0" smtClean="0"/>
            </a:br>
            <a:r>
              <a:rPr lang="en-US" dirty="0" smtClean="0"/>
              <a:t/>
            </a:r>
            <a:br>
              <a:rPr lang="en-US" dirty="0" smtClean="0"/>
            </a:br>
            <a:r>
              <a:rPr lang="en-US" dirty="0" smtClean="0"/>
              <a:t>Moral or legal claims justified in ways that are generally accepted within a society or the international community.   </a:t>
            </a:r>
            <a:br>
              <a:rPr lang="en-US" dirty="0" smtClean="0"/>
            </a:br>
            <a:r>
              <a:rPr lang="en-US" dirty="0" smtClean="0"/>
              <a:t/>
            </a:r>
            <a:br>
              <a:rPr lang="en-US" dirty="0" smtClean="0"/>
            </a:br>
            <a:endParaRPr lang="en-US" dirty="0">
              <a:solidFill>
                <a:schemeClr val="tx2">
                  <a:lumMod val="75000"/>
                </a:schemeClr>
              </a:solidFill>
            </a:endParaRPr>
          </a:p>
        </p:txBody>
      </p:sp>
      <p:sp>
        <p:nvSpPr>
          <p:cNvPr id="3" name="Title 2"/>
          <p:cNvSpPr>
            <a:spLocks noGrp="1"/>
          </p:cNvSpPr>
          <p:nvPr>
            <p:ph type="title"/>
          </p:nvPr>
        </p:nvSpPr>
        <p:spPr/>
        <p:txBody>
          <a:bodyPr>
            <a:normAutofit/>
          </a:bodyPr>
          <a:lstStyle/>
          <a:p>
            <a:r>
              <a:rPr lang="en-US" sz="4000" dirty="0" smtClean="0"/>
              <a:t>Terms to Know</a:t>
            </a:r>
            <a:endParaRPr lang="en-US" sz="40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ustom 1">
      <a:dk1>
        <a:sysClr val="windowText" lastClr="000000"/>
      </a:dk1>
      <a:lt1>
        <a:sysClr val="window" lastClr="FFFFFF"/>
      </a:lt1>
      <a:dk2>
        <a:srgbClr val="1F497D"/>
      </a:dk2>
      <a:lt2>
        <a:srgbClr val="EEECE1"/>
      </a:lt2>
      <a:accent1>
        <a:srgbClr val="1F497D"/>
      </a:accent1>
      <a:accent2>
        <a:srgbClr val="C0504D"/>
      </a:accent2>
      <a:accent3>
        <a:srgbClr val="9BBB59"/>
      </a:accent3>
      <a:accent4>
        <a:srgbClr val="8064A2"/>
      </a:accent4>
      <a:accent5>
        <a:srgbClr val="1F497D"/>
      </a:accent5>
      <a:accent6>
        <a:srgbClr val="F79646"/>
      </a:accent6>
      <a:hlink>
        <a:srgbClr val="0000FF"/>
      </a:hlink>
      <a:folHlink>
        <a:srgbClr val="800080"/>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1486</TotalTime>
  <Words>4297</Words>
  <Application>Microsoft Office PowerPoint</Application>
  <PresentationFormat>On-screen Show (4:3)</PresentationFormat>
  <Paragraphs>473</Paragraphs>
  <Slides>78</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78</vt:i4>
      </vt:variant>
    </vt:vector>
  </HeadingPairs>
  <TitlesOfParts>
    <vt:vector size="85" baseType="lpstr">
      <vt:lpstr>Calibri</vt:lpstr>
      <vt:lpstr>Georgia</vt:lpstr>
      <vt:lpstr>Times New Roman</vt:lpstr>
      <vt:lpstr>Verdana</vt:lpstr>
      <vt:lpstr>Wingdings 2</vt:lpstr>
      <vt:lpstr>Wingdings 3</vt:lpstr>
      <vt:lpstr>Concourse</vt:lpstr>
      <vt:lpstr>PowerPoint Presentation</vt:lpstr>
      <vt:lpstr>Essential Question</vt:lpstr>
      <vt:lpstr>Unit Overview</vt:lpstr>
      <vt:lpstr>Unit 5 Purpose</vt:lpstr>
      <vt:lpstr>PowerPoint Presentation</vt:lpstr>
      <vt:lpstr>Purpose</vt:lpstr>
      <vt:lpstr>Objectives</vt:lpstr>
      <vt:lpstr>Terms to Know</vt:lpstr>
      <vt:lpstr>Terms to Know</vt:lpstr>
      <vt:lpstr>Bills of Rights &amp; Their Evolution</vt:lpstr>
      <vt:lpstr>Who May Hold Rights?</vt:lpstr>
      <vt:lpstr>Common Categories of Rights</vt:lpstr>
      <vt:lpstr>Government Action &amp; Restraint</vt:lpstr>
      <vt:lpstr>The U.S. Bill of Rights</vt:lpstr>
      <vt:lpstr>The 9th &amp; 10th Amendment</vt:lpstr>
      <vt:lpstr>Rights Protected in the Constitution’s Body</vt:lpstr>
      <vt:lpstr>Changing Attitudes About the  Bill of Rights</vt:lpstr>
      <vt:lpstr>PowerPoint Presentation</vt:lpstr>
      <vt:lpstr>Purpose</vt:lpstr>
      <vt:lpstr>Objectives</vt:lpstr>
      <vt:lpstr>Terms to Know</vt:lpstr>
      <vt:lpstr>“Established” Religions</vt:lpstr>
      <vt:lpstr>“Established” Religions</vt:lpstr>
      <vt:lpstr>Prohibiting an Established Religion</vt:lpstr>
      <vt:lpstr>The Establishment Clause’s Affect on the States</vt:lpstr>
      <vt:lpstr>Interpreting the Establishment Clause</vt:lpstr>
      <vt:lpstr>The “Free Exercise” Clause</vt:lpstr>
      <vt:lpstr>Balancing “Free Exercise” Against Other Interests of Society</vt:lpstr>
      <vt:lpstr>Balancing “Free Exercise” Against Other Interests of Society</vt:lpstr>
      <vt:lpstr>PowerPoint Presentation</vt:lpstr>
      <vt:lpstr>Purpose</vt:lpstr>
      <vt:lpstr>Objectives</vt:lpstr>
      <vt:lpstr>Terms to Know</vt:lpstr>
      <vt:lpstr>Importance of “Free Expression”</vt:lpstr>
      <vt:lpstr>Protecting Expression in Early America</vt:lpstr>
      <vt:lpstr>Suppressing Free Expression</vt:lpstr>
      <vt:lpstr>Government Limitations</vt:lpstr>
      <vt:lpstr>Government Limitations</vt:lpstr>
      <vt:lpstr>Wars, Emergencies, and Freedom of Expression</vt:lpstr>
      <vt:lpstr>PowerPoint Presentation</vt:lpstr>
      <vt:lpstr>Purpose</vt:lpstr>
      <vt:lpstr>Objectives</vt:lpstr>
      <vt:lpstr>Terms to Know</vt:lpstr>
      <vt:lpstr>Importance of the Rights to Assemble, Petition, and Associate</vt:lpstr>
      <vt:lpstr>Founder’s Views</vt:lpstr>
      <vt:lpstr>Rights to Assemble and Petition in Action</vt:lpstr>
      <vt:lpstr>Rights to Assemble and Petition in Action</vt:lpstr>
      <vt:lpstr>Government Limitations on Right to Assemble</vt:lpstr>
      <vt:lpstr>The Right to Associate</vt:lpstr>
      <vt:lpstr>Tension Between Ideals</vt:lpstr>
      <vt:lpstr>PowerPoint Presentation</vt:lpstr>
      <vt:lpstr>Purpose</vt:lpstr>
      <vt:lpstr>Objectives</vt:lpstr>
      <vt:lpstr>Terms to Know</vt:lpstr>
      <vt:lpstr>Terms to Know</vt:lpstr>
      <vt:lpstr>The 4th Amendment’s History</vt:lpstr>
      <vt:lpstr>The 4th Amendment’s  Purpose and Importance </vt:lpstr>
      <vt:lpstr>Interpreting and Applying the Fourth Amendment</vt:lpstr>
      <vt:lpstr>Warrants and Probable Cause</vt:lpstr>
      <vt:lpstr>The Exclusionary Rule</vt:lpstr>
      <vt:lpstr>Alternatives to the  Exclusionary Rule</vt:lpstr>
      <vt:lpstr>When Warrants and Probable Cause Are Not Required</vt:lpstr>
      <vt:lpstr>The 5th Amendment’s Provisions Against Self-Incrimination</vt:lpstr>
      <vt:lpstr>The Miranda Rule</vt:lpstr>
      <vt:lpstr>PowerPoint Presentation</vt:lpstr>
      <vt:lpstr>Purpose</vt:lpstr>
      <vt:lpstr>Objectives</vt:lpstr>
      <vt:lpstr>Terms to Know</vt:lpstr>
      <vt:lpstr>Terms to Know</vt:lpstr>
      <vt:lpstr>Importance of  Procedural Justice</vt:lpstr>
      <vt:lpstr>5th, 6th, and 8th Amendment Protection of Rights Before Trial</vt:lpstr>
      <vt:lpstr>5th, 6th, and 8th Amendment Protection of Rights Before Trial</vt:lpstr>
      <vt:lpstr>5th and 6th Amendment Protections During Trial</vt:lpstr>
      <vt:lpstr>5th and 6th Amendment Protections During Trial</vt:lpstr>
      <vt:lpstr>Jury Trials</vt:lpstr>
      <vt:lpstr>5th and 8th Amendment Protections After Trial</vt:lpstr>
      <vt:lpstr>The Capital Punishment Controversy</vt:lpstr>
      <vt:lpstr>The Capital Punishment Controversy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tdriscoll</dc:creator>
  <cp:lastModifiedBy>Estlund, Linda</cp:lastModifiedBy>
  <cp:revision>103</cp:revision>
  <dcterms:created xsi:type="dcterms:W3CDTF">2010-06-21T12:11:26Z</dcterms:created>
  <dcterms:modified xsi:type="dcterms:W3CDTF">2017-11-14T19:15:52Z</dcterms:modified>
</cp:coreProperties>
</file>